
<file path=[Content_Types].xml><?xml version="1.0" encoding="utf-8"?>
<Types xmlns="http://schemas.openxmlformats.org/package/2006/content-types">
  <Default Extension="fntdata" ContentType="application/x-fontdata"/>
  <Default Extension="jp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5143500" type="screen16x9"/>
  <p:notesSz cx="6858000" cy="9144000"/>
  <p:embeddedFontLst>
    <p:embeddedFont>
      <p:font typeface="Lato" panose="020B0604020202020204" charset="0"/>
      <p:regular r:id="rId21"/>
      <p:bold r:id="rId22"/>
      <p:italic r:id="rId23"/>
      <p:boldItalic r:id="rId24"/>
    </p:embeddedFont>
    <p:embeddedFont>
      <p:font typeface="Montserrat" panose="020B060402020202020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3"/>
  </p:normalViewPr>
  <p:slideViewPr>
    <p:cSldViewPr snapToGrid="0">
      <p:cViewPr varScale="1">
        <p:scale>
          <a:sx n="142" d="100"/>
          <a:sy n="142" d="100"/>
        </p:scale>
        <p:origin x="714"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Kyle Czubak</a:t>
            </a:r>
            <a:endParaRPr/>
          </a:p>
          <a:p>
            <a:pPr marL="0" lvl="0" indent="0" algn="l" rtl="0">
              <a:spcBef>
                <a:spcPts val="0"/>
              </a:spcBef>
              <a:spcAft>
                <a:spcPts val="0"/>
              </a:spcAft>
              <a:buNone/>
            </a:pPr>
            <a:endParaRPr/>
          </a:p>
          <a:p>
            <a:pPr marL="0" lvl="0" indent="0" algn="l" rtl="0">
              <a:spcBef>
                <a:spcPts val="0"/>
              </a:spcBef>
              <a:spcAft>
                <a:spcPts val="0"/>
              </a:spcAft>
              <a:buNone/>
            </a:pPr>
            <a:r>
              <a:rPr lang="en"/>
              <a:t>Say my name</a:t>
            </a:r>
            <a:endParaRPr/>
          </a:p>
          <a:p>
            <a:pPr marL="0" lvl="0" indent="0" algn="l" rtl="0">
              <a:spcBef>
                <a:spcPts val="0"/>
              </a:spcBef>
              <a:spcAft>
                <a:spcPts val="0"/>
              </a:spcAft>
              <a:buNone/>
            </a:pPr>
            <a:r>
              <a:rPr lang="en"/>
              <a:t>Our project is automated battery characterization. This project will be for our school’s solar car team for characterizing their batteries. Our advisor is Dr. Neihart and our members are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74ff8a8535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74ff8a8535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Kyle Czubak</a:t>
            </a:r>
            <a:endParaRPr/>
          </a:p>
          <a:p>
            <a:pPr marL="0" lvl="0" indent="0" algn="l" rtl="0">
              <a:spcBef>
                <a:spcPts val="0"/>
              </a:spcBef>
              <a:spcAft>
                <a:spcPts val="0"/>
              </a:spcAft>
              <a:buNone/>
            </a:pPr>
            <a:r>
              <a:rPr lang="en"/>
              <a:t>We decided to use a web app for our graphical user interface. We decided on this because we have experience using flask and using a web app can easily communicate with a database which is a requirement. Also we want to use a touchscreen display for the GUI so the user can interact with our app easily and efficiently and our web app will work well with the touch screen. Our app will be communicating with the characterizers through CAN to get the information from them. Since we will be using a touch screen, web app, database and CAN network, the best device that can do all of this is a raspberry pi. The raspberry pi will host the web app and database while also communicating with the battery characterizers through CAN with a CAN hat. </a:t>
            </a:r>
            <a:endParaRPr/>
          </a:p>
          <a:p>
            <a:pPr marL="0" lvl="0" indent="0" algn="l" rtl="0">
              <a:spcBef>
                <a:spcPts val="0"/>
              </a:spcBef>
              <a:spcAft>
                <a:spcPts val="0"/>
              </a:spcAft>
              <a:buNone/>
            </a:pPr>
            <a:r>
              <a:rPr lang="en"/>
              <a:t>For the app, first and foremost we want the user to be able to start the characterization process and then be able to monitor the process when it is running. The user will be able to see every battery with their serial number, current, voltage and status. The user will also be able to stop the process if something goes wrong or if the user wants to restart it. After the process has been finished, the user can look up the data from batteries that has already been characterized and the data will be presented in graphs and other useful ways.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74ff8a853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74ff8a853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 I’m Bryan Kalkhoff: For our hardware design, we chose to use Altium for creating the schematics and eventually the pcb layout. We chose Altium because majority of the group has experience using it, and because the school has licences that we can use. As for the hardware itself, we broke the project up into 4 groups. Power, microcontroller, charge and discharge circuits with Power being simply how we will be powering the circuit. The other three will be discussed later. For communication between the pi and the modules, we will be using CAN. This decision was made because again, majority of the team has experience using it and CAN can transmit data at a high enough rate. Finally communication between ICs will be done through an I2C bus.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4ff8a8535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4ff8a8535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microcontroller that we include on the module will need to be able to handle, communication with the pi, communication will all the measuring circuits, and running basic calculations based off the information given. To accomplish this, we chose the Atmel ATSAME51J. We went with this microcontroller because it was a part of Atmel’s “connection” family. This particular chip has 2 CAN ports, several I2C ports, and 1 MB of program memory. This will allow us to write code without worrying about memory space or ports problems. Along with using some optoisolators, this chip will be able to control majority of the functions needed for our project. For the microcontroller to be able to use CAN, it needs a CAN transceiver. For this, we chose TI’s transceiver.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74ff8a8535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74ff8a853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knew that we would need to either create a circuit that could safely charge the batteries, or find an IC to do it. Luckily we were able to find an IC. The TI BQ2425x was chosen because of some key features. This includes: programmable charge voltage and current, temperature monitoring, I2C communication, thermal shutdown, and indicator. Through the microcontroller, we will be able to enable the IC, thus giving us more control over the charging portion of the test. The IC also will be able to monitor if the battery is fully charge, this will reduce the amount of parts needed (compared to designing our own circuit). Our plan is to have 8 of these all working at once to charge the batteries at a safe rate.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74ff8a8535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74ff8a853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Hello my name is Joe DeFrancisco. The design for the constant current load circuit is based on an EEVblog video linked in the slide. The purpose of this circuit is to provide a constant current discharge of the battery. A simple resistor will not provide the necessary performance because of several reasons. First, the battery voltage swings from 4.2V to 2.8V in a full discharge cycle. A passive resistor would not pull a constant current due to the changing voltage. Second, a resistor would not be programmable to any load current we need. This circuit uses a TI LM318 op-amp along with two Infineon NMOS transistors to regulate the current. We would like to avoid heatsinks as much as possible, but we may need one here due to the high ambient temperature these devices will be operating in. The resistors at the bottom of the page are each 1% 10ohm 1W rated resistors. We chose to use this method because 1% tolerance 1Ohm resistors are expensive along with the need for high power ratings. By using 10 resistors we can relax the power rating requirements for any individual resistor, and 1% 10 Ohm resistors are cheap and plentiful. </a:t>
            </a:r>
            <a:endParaRPr/>
          </a:p>
          <a:p>
            <a:pPr marL="0" lvl="0" indent="0" algn="l" rtl="0">
              <a:spcBef>
                <a:spcPts val="0"/>
              </a:spcBef>
              <a:spcAft>
                <a:spcPts val="0"/>
              </a:spcAft>
              <a:buNone/>
            </a:pPr>
            <a:endParaRPr/>
          </a:p>
          <a:p>
            <a:pPr marL="0" lvl="0" indent="0" algn="l" rtl="0">
              <a:spcBef>
                <a:spcPts val="0"/>
              </a:spcBef>
              <a:spcAft>
                <a:spcPts val="0"/>
              </a:spcAft>
              <a:buNone/>
            </a:pPr>
            <a:r>
              <a:rPr lang="en"/>
              <a:t>The load current is set by the voltage at the pin 3 of the opamp, labeled VRef. The op-amp will modulate the gate of Q1 and Q2 to ensure that the voltage on pin 2 is equal to VRef. The 10 resistors at the bottom of the page will form an effective 1 ohm resistor. Having the 1 ohm resistor will translate the value of VRef into current. For example if VRef is 1.5V, then the load current being pulled from the battery is 1.5A. </a:t>
            </a:r>
            <a:endParaRPr/>
          </a:p>
          <a:p>
            <a:pPr marL="0" lvl="0" indent="0" algn="l" rtl="0">
              <a:spcBef>
                <a:spcPts val="0"/>
              </a:spcBef>
              <a:spcAft>
                <a:spcPts val="0"/>
              </a:spcAft>
              <a:buNone/>
            </a:pPr>
            <a:endParaRPr/>
          </a:p>
          <a:p>
            <a:pPr marL="0" lvl="0" indent="0" algn="l" rtl="0">
              <a:spcBef>
                <a:spcPts val="0"/>
              </a:spcBef>
              <a:spcAft>
                <a:spcPts val="0"/>
              </a:spcAft>
              <a:buNone/>
            </a:pPr>
            <a:r>
              <a:rPr lang="en"/>
              <a:t>A concern with this circuit is stability. Capacitor C8 will slow the system response down and reduce the open loop gain. There is a lot of flexibility with the value of this capacitor, the minimum value for stability is about 500nF. Thermal stability is more difficult to model, and we will be doing extensive testing once we have hardware.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74ff8a8535_6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74ff8a8535_6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Joe</a:t>
            </a:r>
            <a:endParaRPr/>
          </a:p>
          <a:p>
            <a:pPr marL="0" lvl="0" indent="0" algn="l" rtl="0">
              <a:spcBef>
                <a:spcPts val="0"/>
              </a:spcBef>
              <a:spcAft>
                <a:spcPts val="0"/>
              </a:spcAft>
              <a:buNone/>
            </a:pPr>
            <a:endParaRPr/>
          </a:p>
          <a:p>
            <a:pPr marL="0" lvl="0" indent="0" algn="l" rtl="0">
              <a:spcBef>
                <a:spcPts val="0"/>
              </a:spcBef>
              <a:spcAft>
                <a:spcPts val="0"/>
              </a:spcAft>
              <a:buNone/>
            </a:pPr>
            <a:r>
              <a:rPr lang="en"/>
              <a:t>Joe again. To check the stability of this circuit, we set up the above simulation in TINA-TI Spice simulator. We were able to find a spice model for the LM318 op-amp and used a MOSFET from the same transistor family. The magnitude and phase of the top op-amp output is plotted on a log frequency scale. The feedback loop is broken and a dummy load is put in place. Large capacitors and inductors are used to allow AC interaction while maintaining DC biasing conditions between the two circuits. This AC simulation sweeps from 10Hz to 10MHz and is intended to measure open loop gain so that we can find the phase margin of the system.</a:t>
            </a:r>
            <a:endParaRPr/>
          </a:p>
          <a:p>
            <a:pPr marL="0" lvl="0" indent="0" algn="l" rtl="0">
              <a:spcBef>
                <a:spcPts val="0"/>
              </a:spcBef>
              <a:spcAft>
                <a:spcPts val="0"/>
              </a:spcAft>
              <a:buNone/>
            </a:pPr>
            <a:r>
              <a:rPr lang="en"/>
              <a:t>The measured phase margin is 31.01 degrees at 380kHz. This should leave enough of a stability guardband while allowing the system to respond quickly. The value of the feedback capacitor can be made larger to increase the phase margin.</a:t>
            </a:r>
            <a:endParaRPr/>
          </a:p>
          <a:p>
            <a:pPr marL="0" lvl="0" indent="0" algn="l" rtl="0">
              <a:spcBef>
                <a:spcPts val="0"/>
              </a:spcBef>
              <a:spcAft>
                <a:spcPts val="0"/>
              </a:spcAft>
              <a:buNone/>
            </a:pPr>
            <a:r>
              <a:rPr lang="en"/>
              <a:t>A transient simulation was also run where the load current is pulsed by a 10kHz square wave reference voltage with nanosecond rise and fall times. The overshoot was approximately 6mA and settled in approximately 100us.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74ff8a8535_2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74ff8a8535_2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 Ryan</a:t>
            </a:r>
            <a:endParaRPr/>
          </a:p>
          <a:p>
            <a:pPr marL="0" lvl="0" indent="0" algn="l" rtl="0">
              <a:spcBef>
                <a:spcPts val="0"/>
              </a:spcBef>
              <a:spcAft>
                <a:spcPts val="0"/>
              </a:spcAft>
              <a:buNone/>
            </a:pPr>
            <a:endParaRPr/>
          </a:p>
          <a:p>
            <a:pPr marL="0" lvl="0" indent="0" algn="l" rtl="0">
              <a:spcBef>
                <a:spcPts val="0"/>
              </a:spcBef>
              <a:spcAft>
                <a:spcPts val="0"/>
              </a:spcAft>
              <a:buNone/>
            </a:pPr>
            <a:r>
              <a:rPr lang="en"/>
              <a:t>Currently, we have test plans to characterize a battery. The hardware team has finished schematics for the measurement, load, charge, and microcontroller designs. The software team has developed the backend and database for the web application.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74ff8a8535_2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74ff8a8535_2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a:t>
            </a:r>
            <a:endParaRPr/>
          </a:p>
          <a:p>
            <a:pPr marL="0" lvl="0" indent="0" algn="l" rtl="0">
              <a:spcBef>
                <a:spcPts val="0"/>
              </a:spcBef>
              <a:spcAft>
                <a:spcPts val="0"/>
              </a:spcAft>
              <a:buNone/>
            </a:pPr>
            <a:r>
              <a:rPr lang="en"/>
              <a:t>This is Ben again talking about our task responsibility. Joe DeFrancisco has been responsible for our battery test program outline as well as our measurement and load circuit designs. Bryan Kalkhoff has been responsible for the hardware design regarding our microcontroller. Ryan Willman is responsible for the thermal monitoring circuit design. Connor Luedtke has been creating the power and charging circuit designs. I have been responsible for our automatic CAN termination plan and the design of our communication protocols. Kyle Czubak has been working on the design of our user interface as well as the database for storing test data.</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74ff8a8535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74ff8a8535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Joe</a:t>
            </a:r>
            <a:endParaRPr/>
          </a:p>
          <a:p>
            <a:pPr marL="0" lvl="0" indent="0" algn="l" rtl="0">
              <a:spcBef>
                <a:spcPts val="0"/>
              </a:spcBef>
              <a:spcAft>
                <a:spcPts val="0"/>
              </a:spcAft>
              <a:buNone/>
            </a:pPr>
            <a:endParaRPr/>
          </a:p>
          <a:p>
            <a:pPr marL="0" lvl="0" indent="0" algn="l" rtl="0">
              <a:spcBef>
                <a:spcPts val="0"/>
              </a:spcBef>
              <a:spcAft>
                <a:spcPts val="0"/>
              </a:spcAft>
              <a:buNone/>
            </a:pPr>
            <a:r>
              <a:rPr lang="en"/>
              <a:t>For next semester, the team plans to design and fabricate a functional PCB, make sure the design is as compact as possible, validate the design through software and hardware measures, implement multiple battery modules, and allow the design to communicate with the web app and all modules.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74ff8a8535_2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74ff8a8535_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 im connor</a:t>
            </a:r>
            <a:endParaRPr/>
          </a:p>
          <a:p>
            <a:pPr marL="0" lvl="0" indent="0" algn="l" rtl="0">
              <a:spcBef>
                <a:spcPts val="0"/>
              </a:spcBef>
              <a:spcAft>
                <a:spcPts val="0"/>
              </a:spcAft>
              <a:buNone/>
            </a:pPr>
            <a:r>
              <a:rPr lang="en"/>
              <a:t>In order to get the best possible performance from a large battery pack its best to batteries matched into their modules. Iowa states solar car team does not have an efficient way to do this.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4ff8a8535_2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4ff8a8535_2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 Ryan</a:t>
            </a:r>
            <a:endParaRPr/>
          </a:p>
          <a:p>
            <a:pPr marL="0" lvl="0" indent="0" algn="l" rtl="0">
              <a:spcBef>
                <a:spcPts val="0"/>
              </a:spcBef>
              <a:spcAft>
                <a:spcPts val="0"/>
              </a:spcAft>
              <a:buNone/>
            </a:pPr>
            <a:endParaRPr/>
          </a:p>
          <a:p>
            <a:pPr marL="0" lvl="0" indent="0" algn="l" rtl="0">
              <a:spcBef>
                <a:spcPts val="0"/>
              </a:spcBef>
              <a:spcAft>
                <a:spcPts val="0"/>
              </a:spcAft>
              <a:buNone/>
            </a:pPr>
            <a:r>
              <a:rPr lang="en"/>
              <a:t>On the right is the overall block diagram where there is a single raspberry pi communicating with 8 - 18650 battery modules and a web application. The user will be able to access a single screen to see the battery testing progress or switch between different battery testing modes. As solar car uses CAN communication, this is the preferred communication method.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74ff8a8535_2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74ff8a8535_2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connor</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74ff8a8535_2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74ff8a8535_2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connor</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74ff8a8535_2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74ff8a8535_2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a:t>
            </a:r>
            <a:endParaRPr/>
          </a:p>
          <a:p>
            <a:pPr marL="0" lvl="0" indent="0" algn="l" rtl="0">
              <a:spcBef>
                <a:spcPts val="0"/>
              </a:spcBef>
              <a:spcAft>
                <a:spcPts val="0"/>
              </a:spcAft>
              <a:buNone/>
            </a:pPr>
            <a:r>
              <a:rPr lang="en"/>
              <a:t>This is Ben Kenkel talking about our potential market. PrISUm does own a battery tester that is capable of testing two batteries at a time, but it would take a very significant amount of time to test all one-thousand batteries that would be going into a battery pack, making it largely unfeasible to use. This results in the team using simpler, less-effective, manual tests to find rough baselines for the batteries. The current tester also doesn’t allow the team to export any data, and is generally not a tool that the team prefers to use. The team wants a better characterizing method, but has found that very few off the shelf solutions exist, and that the few that do are typically not as feature rich as desired and tend to be fairly expensive, which had led us to design a system that will better suit PrISUm’s needs.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74ff8a8535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74ff8a8535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a:t>
            </a:r>
            <a:endParaRPr/>
          </a:p>
          <a:p>
            <a:pPr marL="0" lvl="0" indent="0" algn="l" rtl="0">
              <a:spcBef>
                <a:spcPts val="0"/>
              </a:spcBef>
              <a:spcAft>
                <a:spcPts val="0"/>
              </a:spcAft>
              <a:buNone/>
            </a:pPr>
            <a:r>
              <a:rPr lang="en"/>
              <a:t>There are a couple risks to be aware of when designing a system to work with Lithium Ion batteries. As you may be aware, lithium ion can be a bit picky about it’s operating conditions and tend to react by igniting on fire. We will be using protection in both hardware and software to monitor the batteries at all times, and react in the event on any issues. For example, our charging circuit follows JEITA standards and has a built in shutdown if the battery exceeds 60 degrees celsius. We also have hardware protection for batteries being put in upside-down and large current draws. Of course, the batteries would be most likely to display any issues during testing, where our software can adjust and respond to declining conditions before our hard limits take effect. We have talked with Iowa State Universities Environmental Health and Safety about best ways to handle problematic batteries, including isolating the batteries in buckets of sand and the proper disposal methods for damaged cells.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74ff8a8535_2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74ff8a8535_2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I’m Ryan</a:t>
            </a:r>
            <a:endParaRPr/>
          </a:p>
          <a:p>
            <a:pPr marL="0" lvl="0" indent="0" algn="l" rtl="0">
              <a:spcBef>
                <a:spcPts val="0"/>
              </a:spcBef>
              <a:spcAft>
                <a:spcPts val="0"/>
              </a:spcAft>
              <a:buNone/>
            </a:pPr>
            <a:r>
              <a:rPr lang="en"/>
              <a:t>Listed are the potential costs of the project. The hardware for software implementation is a raspberry pi and screen which is around $100. Components to assemble the PCB and create the finalized design total to about $230. Batteries are not included in the costs as they are provided by the client. This allows the project to total to no more than $350 in costs, which is well under the $500 maximum ,allowing for a buffer if unexpected costs occur next semester.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74ff8a8535_2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74ff8a8535_2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Kyle</a:t>
            </a:r>
            <a:endParaRPr/>
          </a:p>
          <a:p>
            <a:pPr marL="0" lvl="0" indent="0" algn="l" rtl="0">
              <a:spcBef>
                <a:spcPts val="0"/>
              </a:spcBef>
              <a:spcAft>
                <a:spcPts val="0"/>
              </a:spcAft>
              <a:buNone/>
            </a:pPr>
            <a:r>
              <a:rPr lang="en"/>
              <a:t>Our project milestones for hardware include completing a design schematics of our charging, load, measurement and microcontroller circuits. Model overall thermal dissipation to make sure the batteries stay at a reasonable temperature. And Finally create a PCB layout with all of our circuits. For software our milestones was to get our web backend running using flask with HTLM and CSS as a frontend and being able to store and query data from a database. Also we wanted to have our microcontroller to communicate with the ICs through I2C and with our app through CAN.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name="adj" fmla="val 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name="adj" fmla="val 5000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150" y="1145825"/>
              <a:ext cx="3996600" cy="3996900"/>
            </a:xfrm>
            <a:prstGeom prst="diagStripe">
              <a:avLst>
                <a:gd name="adj" fmla="val 58774"/>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1646" y="-75"/>
              <a:ext cx="2299800" cy="23001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flipH="1">
              <a:off x="652821" y="590035"/>
              <a:ext cx="2300100" cy="2299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3537150" y="1578400"/>
            <a:ext cx="5017500" cy="1578900"/>
          </a:xfrm>
          <a:prstGeom prst="rect">
            <a:avLst/>
          </a:prstGeom>
        </p:spPr>
        <p:txBody>
          <a:bodyPr spcFirstLastPara="1" wrap="square" lIns="91425" tIns="91425" rIns="91425" bIns="91425" anchor="t" anchorCtr="0">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17" name="Google Shape;17;p2"/>
          <p:cNvSpPr txBox="1">
            <a:spLocks noGrp="1"/>
          </p:cNvSpPr>
          <p:nvPr>
            <p:ph type="subTitle" idx="1"/>
          </p:nvPr>
        </p:nvSpPr>
        <p:spPr>
          <a:xfrm>
            <a:off x="5083950" y="3924925"/>
            <a:ext cx="3470700" cy="506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18" name="Google Shape;18;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5"/>
        <p:cNvGrpSpPr/>
        <p:nvPr/>
      </p:nvGrpSpPr>
      <p:grpSpPr>
        <a:xfrm>
          <a:off x="0" y="0"/>
          <a:ext cx="0" cy="0"/>
          <a:chOff x="0" y="0"/>
          <a:chExt cx="0" cy="0"/>
        </a:xfrm>
      </p:grpSpPr>
      <p:grpSp>
        <p:nvGrpSpPr>
          <p:cNvPr id="106" name="Google Shape;106;p11"/>
          <p:cNvGrpSpPr/>
          <p:nvPr/>
        </p:nvGrpSpPr>
        <p:grpSpPr>
          <a:xfrm>
            <a:off x="4406400" y="0"/>
            <a:ext cx="4737600" cy="5143065"/>
            <a:chOff x="4406400" y="0"/>
            <a:chExt cx="4737600" cy="5143065"/>
          </a:xfrm>
        </p:grpSpPr>
        <p:sp>
          <p:nvSpPr>
            <p:cNvPr id="107" name="Google Shape;107;p11"/>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1"/>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1"/>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1"/>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1"/>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1"/>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1"/>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1"/>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1"/>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1"/>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1"/>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1"/>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1"/>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11"/>
          <p:cNvSpPr txBox="1">
            <a:spLocks noGrp="1"/>
          </p:cNvSpPr>
          <p:nvPr>
            <p:ph type="title" hasCustomPrompt="1"/>
          </p:nvPr>
        </p:nvSpPr>
        <p:spPr>
          <a:xfrm>
            <a:off x="823850" y="1284675"/>
            <a:ext cx="4776000" cy="1300800"/>
          </a:xfrm>
          <a:prstGeom prst="rect">
            <a:avLst/>
          </a:prstGeom>
        </p:spPr>
        <p:txBody>
          <a:bodyPr spcFirstLastPara="1" wrap="square" lIns="91425" tIns="91425" rIns="91425" bIns="91425" anchor="t" anchorCtr="0">
            <a:no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26" name="Google Shape;126;p11"/>
          <p:cNvSpPr txBox="1">
            <a:spLocks noGrp="1"/>
          </p:cNvSpPr>
          <p:nvPr>
            <p:ph type="body" idx="1"/>
          </p:nvPr>
        </p:nvSpPr>
        <p:spPr>
          <a:xfrm>
            <a:off x="823850" y="2643124"/>
            <a:ext cx="4776000" cy="12189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27" name="Google Shape;12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8"/>
        <p:cNvGrpSpPr/>
        <p:nvPr/>
      </p:nvGrpSpPr>
      <p:grpSpPr>
        <a:xfrm>
          <a:off x="0" y="0"/>
          <a:ext cx="0" cy="0"/>
          <a:chOff x="0" y="0"/>
          <a:chExt cx="0" cy="0"/>
        </a:xfrm>
      </p:grpSpPr>
      <p:sp>
        <p:nvSpPr>
          <p:cNvPr id="129" name="Google Shape;12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grpSp>
        <p:nvGrpSpPr>
          <p:cNvPr id="20" name="Google Shape;20;p3"/>
          <p:cNvGrpSpPr/>
          <p:nvPr/>
        </p:nvGrpSpPr>
        <p:grpSpPr>
          <a:xfrm>
            <a:off x="4406400" y="0"/>
            <a:ext cx="4737600" cy="5143065"/>
            <a:chOff x="4406400" y="0"/>
            <a:chExt cx="4737600" cy="5143065"/>
          </a:xfrm>
        </p:grpSpPr>
        <p:sp>
          <p:nvSpPr>
            <p:cNvPr id="21" name="Google Shape;21;p3"/>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3"/>
          <p:cNvSpPr txBox="1">
            <a:spLocks noGrp="1"/>
          </p:cNvSpPr>
          <p:nvPr>
            <p:ph type="title"/>
          </p:nvPr>
        </p:nvSpPr>
        <p:spPr>
          <a:xfrm>
            <a:off x="823850" y="2053000"/>
            <a:ext cx="4587000" cy="1148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0" name="Google Shape;4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1"/>
        <p:cNvGrpSpPr/>
        <p:nvPr/>
      </p:nvGrpSpPr>
      <p:grpSpPr>
        <a:xfrm>
          <a:off x="0" y="0"/>
          <a:ext cx="0" cy="0"/>
          <a:chOff x="0" y="0"/>
          <a:chExt cx="0" cy="0"/>
        </a:xfrm>
      </p:grpSpPr>
      <p:grpSp>
        <p:nvGrpSpPr>
          <p:cNvPr id="42" name="Google Shape;42;p4"/>
          <p:cNvGrpSpPr/>
          <p:nvPr/>
        </p:nvGrpSpPr>
        <p:grpSpPr>
          <a:xfrm>
            <a:off x="0" y="381001"/>
            <a:ext cx="1037850" cy="1016287"/>
            <a:chOff x="0" y="381001"/>
            <a:chExt cx="1037850" cy="1016287"/>
          </a:xfrm>
        </p:grpSpPr>
        <p:sp>
          <p:nvSpPr>
            <p:cNvPr id="43" name="Google Shape;43;p4"/>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6" name="Google Shape;46;p4"/>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47" name="Google Shape;47;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8"/>
        <p:cNvGrpSpPr/>
        <p:nvPr/>
      </p:nvGrpSpPr>
      <p:grpSpPr>
        <a:xfrm>
          <a:off x="0" y="0"/>
          <a:ext cx="0" cy="0"/>
          <a:chOff x="0" y="0"/>
          <a:chExt cx="0" cy="0"/>
        </a:xfrm>
      </p:grpSpPr>
      <p:grpSp>
        <p:nvGrpSpPr>
          <p:cNvPr id="49" name="Google Shape;49;p5"/>
          <p:cNvGrpSpPr/>
          <p:nvPr/>
        </p:nvGrpSpPr>
        <p:grpSpPr>
          <a:xfrm>
            <a:off x="0" y="381001"/>
            <a:ext cx="1037850" cy="1016287"/>
            <a:chOff x="0" y="381001"/>
            <a:chExt cx="1037850" cy="1016287"/>
          </a:xfrm>
        </p:grpSpPr>
        <p:sp>
          <p:nvSpPr>
            <p:cNvPr id="50" name="Google Shape;50;p5"/>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3" name="Google Shape;53;p5"/>
          <p:cNvSpPr txBox="1">
            <a:spLocks noGrp="1"/>
          </p:cNvSpPr>
          <p:nvPr>
            <p:ph type="body" idx="1"/>
          </p:nvPr>
        </p:nvSpPr>
        <p:spPr>
          <a:xfrm>
            <a:off x="1297500" y="1567550"/>
            <a:ext cx="3403200" cy="29112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4" name="Google Shape;54;p5"/>
          <p:cNvSpPr txBox="1">
            <a:spLocks noGrp="1"/>
          </p:cNvSpPr>
          <p:nvPr>
            <p:ph type="body" idx="2"/>
          </p:nvPr>
        </p:nvSpPr>
        <p:spPr>
          <a:xfrm>
            <a:off x="4933221" y="1567550"/>
            <a:ext cx="3403200" cy="29112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5" name="Google Shape;5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grpSp>
        <p:nvGrpSpPr>
          <p:cNvPr id="57" name="Google Shape;57;p6"/>
          <p:cNvGrpSpPr/>
          <p:nvPr/>
        </p:nvGrpSpPr>
        <p:grpSpPr>
          <a:xfrm>
            <a:off x="0" y="381001"/>
            <a:ext cx="1037850" cy="1016287"/>
            <a:chOff x="0" y="381001"/>
            <a:chExt cx="1037850" cy="1016287"/>
          </a:xfrm>
        </p:grpSpPr>
        <p:sp>
          <p:nvSpPr>
            <p:cNvPr id="58" name="Google Shape;58;p6"/>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60;p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1" name="Google Shape;6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2"/>
        <p:cNvGrpSpPr/>
        <p:nvPr/>
      </p:nvGrpSpPr>
      <p:grpSpPr>
        <a:xfrm>
          <a:off x="0" y="0"/>
          <a:ext cx="0" cy="0"/>
          <a:chOff x="0" y="0"/>
          <a:chExt cx="0" cy="0"/>
        </a:xfrm>
      </p:grpSpPr>
      <p:grpSp>
        <p:nvGrpSpPr>
          <p:cNvPr id="63" name="Google Shape;63;p7"/>
          <p:cNvGrpSpPr/>
          <p:nvPr/>
        </p:nvGrpSpPr>
        <p:grpSpPr>
          <a:xfrm>
            <a:off x="0" y="381001"/>
            <a:ext cx="1037850" cy="1016287"/>
            <a:chOff x="0" y="381001"/>
            <a:chExt cx="1037850" cy="1016287"/>
          </a:xfrm>
        </p:grpSpPr>
        <p:sp>
          <p:nvSpPr>
            <p:cNvPr id="64" name="Google Shape;64;p7"/>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7"/>
          <p:cNvSpPr txBox="1">
            <a:spLocks noGrp="1"/>
          </p:cNvSpPr>
          <p:nvPr>
            <p:ph type="title"/>
          </p:nvPr>
        </p:nvSpPr>
        <p:spPr>
          <a:xfrm>
            <a:off x="1297500" y="393750"/>
            <a:ext cx="3798900" cy="14931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7" name="Google Shape;67;p7"/>
          <p:cNvSpPr txBox="1">
            <a:spLocks noGrp="1"/>
          </p:cNvSpPr>
          <p:nvPr>
            <p:ph type="body" idx="1"/>
          </p:nvPr>
        </p:nvSpPr>
        <p:spPr>
          <a:xfrm>
            <a:off x="1297500" y="1972550"/>
            <a:ext cx="3798900" cy="24159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8" name="Google Shape;6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9"/>
        <p:cNvGrpSpPr/>
        <p:nvPr/>
      </p:nvGrpSpPr>
      <p:grpSpPr>
        <a:xfrm>
          <a:off x="0" y="0"/>
          <a:ext cx="0" cy="0"/>
          <a:chOff x="0" y="0"/>
          <a:chExt cx="0" cy="0"/>
        </a:xfrm>
      </p:grpSpPr>
      <p:grpSp>
        <p:nvGrpSpPr>
          <p:cNvPr id="70" name="Google Shape;70;p8"/>
          <p:cNvGrpSpPr/>
          <p:nvPr/>
        </p:nvGrpSpPr>
        <p:grpSpPr>
          <a:xfrm>
            <a:off x="4406400" y="0"/>
            <a:ext cx="4737600" cy="5143500"/>
            <a:chOff x="4406400" y="0"/>
            <a:chExt cx="4737600" cy="5143500"/>
          </a:xfrm>
        </p:grpSpPr>
        <p:sp>
          <p:nvSpPr>
            <p:cNvPr id="71" name="Google Shape;71;p8"/>
            <p:cNvSpPr/>
            <p:nvPr/>
          </p:nvSpPr>
          <p:spPr>
            <a:xfrm rot="5400000">
              <a:off x="4407900" y="-1500"/>
              <a:ext cx="47346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8"/>
            <p:cNvSpPr/>
            <p:nvPr/>
          </p:nvSpPr>
          <p:spPr>
            <a:xfrm rot="5400000">
              <a:off x="4840825" y="6000"/>
              <a:ext cx="42987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8"/>
            <p:cNvSpPr/>
            <p:nvPr/>
          </p:nvSpPr>
          <p:spPr>
            <a:xfrm rot="-5400000">
              <a:off x="5618399" y="123664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8"/>
            <p:cNvSpPr/>
            <p:nvPr/>
          </p:nvSpPr>
          <p:spPr>
            <a:xfrm flipH="1">
              <a:off x="5849857" y="144407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8"/>
            <p:cNvSpPr/>
            <p:nvPr/>
          </p:nvSpPr>
          <p:spPr>
            <a:xfrm rot="-5400000">
              <a:off x="5987081" y="246974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8"/>
            <p:cNvSpPr/>
            <p:nvPr/>
          </p:nvSpPr>
          <p:spPr>
            <a:xfrm flipH="1">
              <a:off x="6222115" y="2677179"/>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rot="-5400000">
              <a:off x="6675341" y="186224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flipH="1">
              <a:off x="6908099" y="2069680"/>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rot="-5400000">
              <a:off x="6861141" y="247808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7965266" y="269319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flipH="1">
              <a:off x="8145082" y="330903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rot="-5400000">
              <a:off x="7047599" y="309534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flipH="1">
              <a:off x="7276649" y="330278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8"/>
            <p:cNvSpPr/>
            <p:nvPr/>
          </p:nvSpPr>
          <p:spPr>
            <a:xfrm rot="-5400000">
              <a:off x="7227414" y="3711189"/>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8"/>
            <p:cNvSpPr/>
            <p:nvPr/>
          </p:nvSpPr>
          <p:spPr>
            <a:xfrm flipH="1">
              <a:off x="7462448" y="391862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8"/>
            <p:cNvSpPr/>
            <p:nvPr/>
          </p:nvSpPr>
          <p:spPr>
            <a:xfrm rot="-5400000">
              <a:off x="8102491" y="37188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flipH="1">
              <a:off x="8334533" y="392629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rot="-5400000">
              <a:off x="8288290" y="433470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9;p8"/>
          <p:cNvSpPr txBox="1">
            <a:spLocks noGrp="1"/>
          </p:cNvSpPr>
          <p:nvPr>
            <p:ph type="title"/>
          </p:nvPr>
        </p:nvSpPr>
        <p:spPr>
          <a:xfrm>
            <a:off x="823850" y="866775"/>
            <a:ext cx="4587000" cy="35211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0" name="Google Shape;9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1"/>
        <p:cNvGrpSpPr/>
        <p:nvPr/>
      </p:nvGrpSpPr>
      <p:grpSpPr>
        <a:xfrm>
          <a:off x="0" y="0"/>
          <a:ext cx="0" cy="0"/>
          <a:chOff x="0" y="0"/>
          <a:chExt cx="0" cy="0"/>
        </a:xfrm>
      </p:grpSpPr>
      <p:grpSp>
        <p:nvGrpSpPr>
          <p:cNvPr id="92" name="Google Shape;92;p9"/>
          <p:cNvGrpSpPr/>
          <p:nvPr/>
        </p:nvGrpSpPr>
        <p:grpSpPr>
          <a:xfrm>
            <a:off x="0" y="381001"/>
            <a:ext cx="1037850" cy="1016287"/>
            <a:chOff x="0" y="381001"/>
            <a:chExt cx="1037850" cy="1016287"/>
          </a:xfrm>
        </p:grpSpPr>
        <p:sp>
          <p:nvSpPr>
            <p:cNvPr id="93" name="Google Shape;93;p9"/>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9"/>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9"/>
          <p:cNvSpPr txBox="1">
            <a:spLocks noGrp="1"/>
          </p:cNvSpPr>
          <p:nvPr>
            <p:ph type="title"/>
          </p:nvPr>
        </p:nvSpPr>
        <p:spPr>
          <a:xfrm>
            <a:off x="1297500" y="1658325"/>
            <a:ext cx="3036300" cy="17517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96" name="Google Shape;96;p9"/>
          <p:cNvSpPr txBox="1">
            <a:spLocks noGrp="1"/>
          </p:cNvSpPr>
          <p:nvPr>
            <p:ph type="subTitle" idx="1"/>
          </p:nvPr>
        </p:nvSpPr>
        <p:spPr>
          <a:xfrm>
            <a:off x="1297500" y="3538000"/>
            <a:ext cx="3036300" cy="506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97" name="Google Shape;97;p9"/>
          <p:cNvSpPr txBox="1">
            <a:spLocks noGrp="1"/>
          </p:cNvSpPr>
          <p:nvPr>
            <p:ph type="body" idx="2"/>
          </p:nvPr>
        </p:nvSpPr>
        <p:spPr>
          <a:xfrm>
            <a:off x="4648200" y="1696600"/>
            <a:ext cx="3676800" cy="2347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98" name="Google Shape;9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9"/>
        <p:cNvGrpSpPr/>
        <p:nvPr/>
      </p:nvGrpSpPr>
      <p:grpSpPr>
        <a:xfrm>
          <a:off x="0" y="0"/>
          <a:ext cx="0" cy="0"/>
          <a:chOff x="0" y="0"/>
          <a:chExt cx="0" cy="0"/>
        </a:xfrm>
      </p:grpSpPr>
      <p:grpSp>
        <p:nvGrpSpPr>
          <p:cNvPr id="100" name="Google Shape;100;p10"/>
          <p:cNvGrpSpPr/>
          <p:nvPr/>
        </p:nvGrpSpPr>
        <p:grpSpPr>
          <a:xfrm>
            <a:off x="0" y="4128572"/>
            <a:ext cx="698925" cy="684657"/>
            <a:chOff x="0" y="3785672"/>
            <a:chExt cx="698925" cy="684657"/>
          </a:xfrm>
        </p:grpSpPr>
        <p:sp>
          <p:nvSpPr>
            <p:cNvPr id="101" name="Google Shape;101;p10"/>
            <p:cNvSpPr/>
            <p:nvPr/>
          </p:nvSpPr>
          <p:spPr>
            <a:xfrm rot="-5400000">
              <a:off x="0" y="3785672"/>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0"/>
            <p:cNvSpPr/>
            <p:nvPr/>
          </p:nvSpPr>
          <p:spPr>
            <a:xfrm flipH="1">
              <a:off x="154125" y="3925529"/>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0"/>
          <p:cNvSpPr txBox="1">
            <a:spLocks noGrp="1"/>
          </p:cNvSpPr>
          <p:nvPr>
            <p:ph type="body" idx="1"/>
          </p:nvPr>
        </p:nvSpPr>
        <p:spPr>
          <a:xfrm>
            <a:off x="812725" y="4305375"/>
            <a:ext cx="6936000" cy="523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300"/>
              <a:buNone/>
              <a:defRPr/>
            </a:lvl1pPr>
          </a:lstStyle>
          <a:p>
            <a:endParaRPr/>
          </a:p>
        </p:txBody>
      </p:sp>
      <p:sp>
        <p:nvSpPr>
          <p:cNvPr id="104" name="Google Shape;10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focus">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marL="914400" lvl="1"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2pPr>
            <a:lvl3pPr marL="1371600" lvl="2"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3pPr>
            <a:lvl4pPr marL="1828800" lvl="3"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4pPr>
            <a:lvl5pPr marL="2286000" lvl="4"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5pPr>
            <a:lvl6pPr marL="2743200" lvl="5"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6pPr>
            <a:lvl7pPr marL="3200400" lvl="6"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7pPr>
            <a:lvl8pPr marL="3657600" lvl="7"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8pPr>
            <a:lvl9pPr marL="4114800" lvl="8" indent="-298450">
              <a:lnSpc>
                <a:spcPct val="115000"/>
              </a:lnSpc>
              <a:spcBef>
                <a:spcPts val="1600"/>
              </a:spcBef>
              <a:spcAft>
                <a:spcPts val="1600"/>
              </a:spcAft>
              <a:buClr>
                <a:schemeClr val="lt1"/>
              </a:buClr>
              <a:buSzPts val="1100"/>
              <a:buFont typeface="Lato"/>
              <a:buChar char="■"/>
              <a:defRPr sz="1100">
                <a:solidFill>
                  <a:schemeClr val="l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5" Type="http://schemas.openxmlformats.org/officeDocument/2006/relationships/hyperlink" Target="http://sddec20-25.sd.ece.iastate.edu/"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www.youtube.com/watch?v=8xX2SVcItOA&amp;t=111s" TargetMode="External"/><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hyperlink" Target="https://www.allaboutcircuits.com/technical-articles/negative-feedback-part-9-breaking-the-loop/"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3"/>
          <p:cNvSpPr txBox="1">
            <a:spLocks noGrp="1"/>
          </p:cNvSpPr>
          <p:nvPr>
            <p:ph type="ctrTitle"/>
          </p:nvPr>
        </p:nvSpPr>
        <p:spPr>
          <a:xfrm>
            <a:off x="3315725" y="1578400"/>
            <a:ext cx="5354700" cy="15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Automated Battery Characterization</a:t>
            </a:r>
            <a:endParaRPr/>
          </a:p>
        </p:txBody>
      </p:sp>
      <p:sp>
        <p:nvSpPr>
          <p:cNvPr id="135" name="Google Shape;135;p13"/>
          <p:cNvSpPr txBox="1">
            <a:spLocks noGrp="1"/>
          </p:cNvSpPr>
          <p:nvPr>
            <p:ph type="subTitle" idx="1"/>
          </p:nvPr>
        </p:nvSpPr>
        <p:spPr>
          <a:xfrm>
            <a:off x="5083950" y="3924925"/>
            <a:ext cx="3470700" cy="50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Joe DeFrancisco, Ben Kenkel, Bryan Kalkhoff, Connor Luedtke, Ryan Willman, Kyle Czubak</a:t>
            </a:r>
            <a:endParaRPr/>
          </a:p>
        </p:txBody>
      </p:sp>
      <p:sp>
        <p:nvSpPr>
          <p:cNvPr id="136" name="Google Shape;136;p13"/>
          <p:cNvSpPr txBox="1"/>
          <p:nvPr/>
        </p:nvSpPr>
        <p:spPr>
          <a:xfrm>
            <a:off x="3315725" y="2787600"/>
            <a:ext cx="5238900" cy="107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FFFF"/>
                </a:solidFill>
                <a:latin typeface="Lato"/>
                <a:ea typeface="Lato"/>
                <a:cs typeface="Lato"/>
                <a:sym typeface="Lato"/>
              </a:rPr>
              <a:t>Team:</a:t>
            </a:r>
            <a:r>
              <a:rPr lang="en" sz="1200">
                <a:solidFill>
                  <a:srgbClr val="FFFFFF"/>
                </a:solidFill>
                <a:latin typeface="Lato"/>
                <a:ea typeface="Lato"/>
                <a:cs typeface="Lato"/>
                <a:sym typeface="Lato"/>
              </a:rPr>
              <a:t> sddec20-25</a:t>
            </a:r>
            <a:endParaRPr sz="1200">
              <a:solidFill>
                <a:srgbClr val="FFFFFF"/>
              </a:solidFill>
              <a:latin typeface="Lato"/>
              <a:ea typeface="Lato"/>
              <a:cs typeface="Lato"/>
              <a:sym typeface="Lato"/>
            </a:endParaRPr>
          </a:p>
          <a:p>
            <a:pPr marL="0" lvl="0" indent="0" algn="l" rtl="0">
              <a:spcBef>
                <a:spcPts val="0"/>
              </a:spcBef>
              <a:spcAft>
                <a:spcPts val="0"/>
              </a:spcAft>
              <a:buNone/>
            </a:pPr>
            <a:r>
              <a:rPr lang="en" sz="1200" b="1">
                <a:solidFill>
                  <a:srgbClr val="FFFFFF"/>
                </a:solidFill>
                <a:latin typeface="Lato"/>
                <a:ea typeface="Lato"/>
                <a:cs typeface="Lato"/>
                <a:sym typeface="Lato"/>
              </a:rPr>
              <a:t>Advisor:</a:t>
            </a:r>
            <a:r>
              <a:rPr lang="en" sz="1200">
                <a:solidFill>
                  <a:srgbClr val="FFFFFF"/>
                </a:solidFill>
                <a:latin typeface="Lato"/>
                <a:ea typeface="Lato"/>
                <a:cs typeface="Lato"/>
                <a:sym typeface="Lato"/>
              </a:rPr>
              <a:t> Nathan Neihart</a:t>
            </a:r>
            <a:endParaRPr sz="1200">
              <a:solidFill>
                <a:srgbClr val="FFFFFF"/>
              </a:solidFill>
              <a:latin typeface="Lato"/>
              <a:ea typeface="Lato"/>
              <a:cs typeface="Lato"/>
              <a:sym typeface="Lato"/>
            </a:endParaRPr>
          </a:p>
          <a:p>
            <a:pPr marL="0" lvl="0" indent="0" algn="l" rtl="0">
              <a:spcBef>
                <a:spcPts val="0"/>
              </a:spcBef>
              <a:spcAft>
                <a:spcPts val="0"/>
              </a:spcAft>
              <a:buNone/>
            </a:pPr>
            <a:r>
              <a:rPr lang="en" sz="1200" b="1">
                <a:solidFill>
                  <a:srgbClr val="FFFFFF"/>
                </a:solidFill>
                <a:latin typeface="Lato"/>
                <a:ea typeface="Lato"/>
                <a:cs typeface="Lato"/>
                <a:sym typeface="Lato"/>
              </a:rPr>
              <a:t>Client: </a:t>
            </a:r>
            <a:r>
              <a:rPr lang="en" sz="1200">
                <a:solidFill>
                  <a:srgbClr val="FFFFFF"/>
                </a:solidFill>
                <a:latin typeface="Lato"/>
                <a:ea typeface="Lato"/>
                <a:cs typeface="Lato"/>
                <a:sym typeface="Lato"/>
              </a:rPr>
              <a:t>Solar Car</a:t>
            </a:r>
            <a:endParaRPr sz="1200">
              <a:solidFill>
                <a:srgbClr val="FFFFFF"/>
              </a:solidFill>
              <a:latin typeface="Lato"/>
              <a:ea typeface="Lato"/>
              <a:cs typeface="Lato"/>
              <a:sym typeface="Lato"/>
            </a:endParaRPr>
          </a:p>
          <a:p>
            <a:pPr marL="0" lvl="0" indent="0" algn="l" rtl="0">
              <a:spcBef>
                <a:spcPts val="0"/>
              </a:spcBef>
              <a:spcAft>
                <a:spcPts val="0"/>
              </a:spcAft>
              <a:buNone/>
            </a:pPr>
            <a:r>
              <a:rPr lang="en" sz="1200" b="1">
                <a:solidFill>
                  <a:srgbClr val="FFFFFF"/>
                </a:solidFill>
                <a:latin typeface="Lato"/>
                <a:ea typeface="Lato"/>
                <a:cs typeface="Lato"/>
                <a:sym typeface="Lato"/>
              </a:rPr>
              <a:t>Website: </a:t>
            </a:r>
            <a:r>
              <a:rPr lang="en" sz="1200" u="sng">
                <a:solidFill>
                  <a:schemeClr val="accent5"/>
                </a:solidFill>
                <a:hlinkClick r:id="rId5"/>
              </a:rPr>
              <a:t>http://sddec20-25.sd.ece.iastate.edu/</a:t>
            </a:r>
            <a:endParaRPr sz="1200">
              <a:solidFill>
                <a:srgbClr val="FFFFFF"/>
              </a:solidFill>
              <a:latin typeface="Lato"/>
              <a:ea typeface="Lato"/>
              <a:cs typeface="Lato"/>
              <a:sym typeface="Lato"/>
            </a:endParaRPr>
          </a:p>
        </p:txBody>
      </p:sp>
      <p:pic>
        <p:nvPicPr>
          <p:cNvPr id="2" name="SIide1">
            <a:hlinkClick r:id="" action="ppaction://media"/>
            <a:extLst>
              <a:ext uri="{FF2B5EF4-FFF2-40B4-BE49-F238E27FC236}">
                <a16:creationId xmlns:a16="http://schemas.microsoft.com/office/drawing/2014/main" id="{FBDC2A4B-C36E-43E1-B4D9-B2C883013A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350" y="4297455"/>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2"/>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Web App</a:t>
            </a:r>
            <a:endParaRPr/>
          </a:p>
        </p:txBody>
      </p:sp>
      <p:sp>
        <p:nvSpPr>
          <p:cNvPr id="191" name="Google Shape;191;p22"/>
          <p:cNvSpPr txBox="1">
            <a:spLocks noGrp="1"/>
          </p:cNvSpPr>
          <p:nvPr>
            <p:ph type="body" idx="1"/>
          </p:nvPr>
        </p:nvSpPr>
        <p:spPr>
          <a:xfrm>
            <a:off x="1297500" y="1567538"/>
            <a:ext cx="7038900" cy="29112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Web App</a:t>
            </a:r>
            <a:endParaRPr/>
          </a:p>
          <a:p>
            <a:pPr marL="914400" lvl="1" indent="-298450" algn="l" rtl="0">
              <a:spcBef>
                <a:spcPts val="0"/>
              </a:spcBef>
              <a:spcAft>
                <a:spcPts val="0"/>
              </a:spcAft>
              <a:buSzPts val="1100"/>
              <a:buChar char="○"/>
            </a:pPr>
            <a:r>
              <a:rPr lang="en"/>
              <a:t>Flask, HTML, CSS</a:t>
            </a:r>
            <a:endParaRPr/>
          </a:p>
          <a:p>
            <a:pPr marL="457200" lvl="0" indent="-311150" algn="l" rtl="0">
              <a:spcBef>
                <a:spcPts val="0"/>
              </a:spcBef>
              <a:spcAft>
                <a:spcPts val="0"/>
              </a:spcAft>
              <a:buSzPts val="1300"/>
              <a:buChar char="●"/>
            </a:pPr>
            <a:r>
              <a:rPr lang="en"/>
              <a:t>Raspberry Pi</a:t>
            </a:r>
            <a:endParaRPr/>
          </a:p>
          <a:p>
            <a:pPr marL="914400" lvl="1" indent="-298450" algn="l" rtl="0">
              <a:spcBef>
                <a:spcPts val="0"/>
              </a:spcBef>
              <a:spcAft>
                <a:spcPts val="0"/>
              </a:spcAft>
              <a:buSzPts val="1100"/>
              <a:buChar char="○"/>
            </a:pPr>
            <a:r>
              <a:rPr lang="en"/>
              <a:t>Web backend</a:t>
            </a:r>
            <a:endParaRPr/>
          </a:p>
          <a:p>
            <a:pPr marL="914400" lvl="1" indent="-298450" algn="l" rtl="0">
              <a:spcBef>
                <a:spcPts val="0"/>
              </a:spcBef>
              <a:spcAft>
                <a:spcPts val="0"/>
              </a:spcAft>
              <a:buSzPts val="1100"/>
              <a:buChar char="○"/>
            </a:pPr>
            <a:r>
              <a:rPr lang="en"/>
              <a:t>Touch screen display</a:t>
            </a:r>
            <a:endParaRPr/>
          </a:p>
          <a:p>
            <a:pPr marL="457200" lvl="0" indent="-311150" algn="l" rtl="0">
              <a:spcBef>
                <a:spcPts val="0"/>
              </a:spcBef>
              <a:spcAft>
                <a:spcPts val="0"/>
              </a:spcAft>
              <a:buSzPts val="1300"/>
              <a:buChar char="●"/>
            </a:pPr>
            <a:r>
              <a:rPr lang="en"/>
              <a:t>Interact with user and hardware</a:t>
            </a:r>
            <a:endParaRPr/>
          </a:p>
          <a:p>
            <a:pPr marL="914400" lvl="1" indent="-298450" algn="l" rtl="0">
              <a:spcBef>
                <a:spcPts val="0"/>
              </a:spcBef>
              <a:spcAft>
                <a:spcPts val="0"/>
              </a:spcAft>
              <a:buSzPts val="1100"/>
              <a:buChar char="○"/>
            </a:pPr>
            <a:r>
              <a:rPr lang="en"/>
              <a:t>Start battery testing</a:t>
            </a:r>
            <a:endParaRPr/>
          </a:p>
          <a:p>
            <a:pPr marL="1371600" lvl="2" indent="-298450" algn="l" rtl="0">
              <a:spcBef>
                <a:spcPts val="0"/>
              </a:spcBef>
              <a:spcAft>
                <a:spcPts val="0"/>
              </a:spcAft>
              <a:buSzPts val="1100"/>
              <a:buChar char="■"/>
            </a:pPr>
            <a:r>
              <a:rPr lang="en"/>
              <a:t>Monitor the process</a:t>
            </a:r>
            <a:endParaRPr/>
          </a:p>
          <a:p>
            <a:pPr marL="914400" lvl="1" indent="-298450" algn="l" rtl="0">
              <a:spcBef>
                <a:spcPts val="0"/>
              </a:spcBef>
              <a:spcAft>
                <a:spcPts val="0"/>
              </a:spcAft>
              <a:buSzPts val="1100"/>
              <a:buChar char="○"/>
            </a:pPr>
            <a:r>
              <a:rPr lang="en"/>
              <a:t>Look up batteries</a:t>
            </a:r>
            <a:endParaRPr/>
          </a:p>
          <a:p>
            <a:pPr marL="914400" lvl="1" indent="-298450" algn="l" rtl="0">
              <a:spcBef>
                <a:spcPts val="0"/>
              </a:spcBef>
              <a:spcAft>
                <a:spcPts val="0"/>
              </a:spcAft>
              <a:buSzPts val="1100"/>
              <a:buChar char="○"/>
            </a:pPr>
            <a:r>
              <a:rPr lang="en"/>
              <a:t>Create packs</a:t>
            </a:r>
            <a:endParaRPr/>
          </a:p>
        </p:txBody>
      </p:sp>
      <p:pic>
        <p:nvPicPr>
          <p:cNvPr id="192" name="Google Shape;192;p22"/>
          <p:cNvPicPr preferRelativeResize="0"/>
          <p:nvPr/>
        </p:nvPicPr>
        <p:blipFill>
          <a:blip r:embed="rId5">
            <a:alphaModFix/>
          </a:blip>
          <a:stretch>
            <a:fillRect/>
          </a:stretch>
        </p:blipFill>
        <p:spPr>
          <a:xfrm>
            <a:off x="4740787" y="820852"/>
            <a:ext cx="2570551" cy="2553526"/>
          </a:xfrm>
          <a:prstGeom prst="rect">
            <a:avLst/>
          </a:prstGeom>
          <a:noFill/>
          <a:ln>
            <a:noFill/>
          </a:ln>
        </p:spPr>
      </p:pic>
      <p:pic>
        <p:nvPicPr>
          <p:cNvPr id="193" name="Google Shape;193;p22"/>
          <p:cNvPicPr preferRelativeResize="0"/>
          <p:nvPr/>
        </p:nvPicPr>
        <p:blipFill>
          <a:blip r:embed="rId6">
            <a:alphaModFix/>
          </a:blip>
          <a:stretch>
            <a:fillRect/>
          </a:stretch>
        </p:blipFill>
        <p:spPr>
          <a:xfrm>
            <a:off x="5606350" y="2849523"/>
            <a:ext cx="3383175" cy="1997075"/>
          </a:xfrm>
          <a:prstGeom prst="rect">
            <a:avLst/>
          </a:prstGeom>
          <a:noFill/>
          <a:ln>
            <a:noFill/>
          </a:ln>
        </p:spPr>
      </p:pic>
      <p:pic>
        <p:nvPicPr>
          <p:cNvPr id="2" name="Slide10">
            <a:hlinkClick r:id="" action="ppaction://media"/>
            <a:extLst>
              <a:ext uri="{FF2B5EF4-FFF2-40B4-BE49-F238E27FC236}">
                <a16:creationId xmlns:a16="http://schemas.microsoft.com/office/drawing/2014/main" id="{FCD58709-EDE6-4C7C-8B9F-2403279DEFE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1341" y="4173938"/>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00"/>
    </mc:Choice>
    <mc:Fallback>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9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3"/>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Hardware-summary</a:t>
            </a:r>
            <a:endParaRPr/>
          </a:p>
        </p:txBody>
      </p:sp>
      <p:sp>
        <p:nvSpPr>
          <p:cNvPr id="199" name="Google Shape;199;p23"/>
          <p:cNvSpPr txBox="1">
            <a:spLocks noGrp="1"/>
          </p:cNvSpPr>
          <p:nvPr>
            <p:ph type="body" idx="1"/>
          </p:nvPr>
        </p:nvSpPr>
        <p:spPr>
          <a:xfrm>
            <a:off x="345000" y="1567550"/>
            <a:ext cx="3403200" cy="29112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dirty="0"/>
              <a:t>Using Altium for schematic and PCB layout</a:t>
            </a:r>
            <a:endParaRPr dirty="0"/>
          </a:p>
          <a:p>
            <a:pPr marL="457200" lvl="0" indent="-311150" algn="l" rtl="0">
              <a:spcBef>
                <a:spcPts val="0"/>
              </a:spcBef>
              <a:spcAft>
                <a:spcPts val="0"/>
              </a:spcAft>
              <a:buSzPts val="1300"/>
              <a:buChar char="●"/>
            </a:pPr>
            <a:r>
              <a:rPr lang="en" dirty="0"/>
              <a:t>Project was broken down into several groups </a:t>
            </a:r>
            <a:endParaRPr dirty="0"/>
          </a:p>
          <a:p>
            <a:pPr marL="914400" lvl="1" indent="-298450" algn="l" rtl="0">
              <a:spcBef>
                <a:spcPts val="0"/>
              </a:spcBef>
              <a:spcAft>
                <a:spcPts val="0"/>
              </a:spcAft>
              <a:buSzPts val="1100"/>
              <a:buChar char="○"/>
            </a:pPr>
            <a:r>
              <a:rPr lang="en" dirty="0"/>
              <a:t>Power, microcontroller, charge, and discharge</a:t>
            </a:r>
            <a:endParaRPr dirty="0"/>
          </a:p>
          <a:p>
            <a:pPr marL="457200" lvl="0" indent="-311150" algn="l" rtl="0">
              <a:spcBef>
                <a:spcPts val="0"/>
              </a:spcBef>
              <a:spcAft>
                <a:spcPts val="0"/>
              </a:spcAft>
              <a:buSzPts val="1300"/>
              <a:buChar char="●"/>
            </a:pPr>
            <a:r>
              <a:rPr lang="en" dirty="0"/>
              <a:t>Will communicate with PI using CAN</a:t>
            </a:r>
            <a:endParaRPr dirty="0"/>
          </a:p>
          <a:p>
            <a:pPr marL="914400" lvl="1" indent="-298450" algn="l" rtl="0">
              <a:spcBef>
                <a:spcPts val="0"/>
              </a:spcBef>
              <a:spcAft>
                <a:spcPts val="0"/>
              </a:spcAft>
              <a:buSzPts val="1100"/>
              <a:buChar char="○"/>
            </a:pPr>
            <a:r>
              <a:rPr lang="en" dirty="0"/>
              <a:t>CAN is fast enough and have experience</a:t>
            </a:r>
            <a:endParaRPr dirty="0"/>
          </a:p>
          <a:p>
            <a:pPr marL="457200" lvl="0" indent="-311150" algn="l" rtl="0">
              <a:spcBef>
                <a:spcPts val="0"/>
              </a:spcBef>
              <a:spcAft>
                <a:spcPts val="0"/>
              </a:spcAft>
              <a:buSzPts val="1300"/>
              <a:buChar char="●"/>
            </a:pPr>
            <a:r>
              <a:rPr lang="en" dirty="0"/>
              <a:t>Will use I</a:t>
            </a:r>
            <a:r>
              <a:rPr lang="en" baseline="30000" dirty="0"/>
              <a:t>2</a:t>
            </a:r>
            <a:r>
              <a:rPr lang="en" dirty="0"/>
              <a:t>C to communicate with microcontroller and other IC</a:t>
            </a:r>
            <a:endParaRPr dirty="0"/>
          </a:p>
        </p:txBody>
      </p:sp>
      <p:sp>
        <p:nvSpPr>
          <p:cNvPr id="200" name="Google Shape;200;p23"/>
          <p:cNvSpPr txBox="1">
            <a:spLocks noGrp="1"/>
          </p:cNvSpPr>
          <p:nvPr>
            <p:ph type="body" idx="2"/>
          </p:nvPr>
        </p:nvSpPr>
        <p:spPr>
          <a:xfrm>
            <a:off x="4933221" y="1567550"/>
            <a:ext cx="3403200" cy="2911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 </a:t>
            </a:r>
            <a:endParaRPr/>
          </a:p>
        </p:txBody>
      </p:sp>
      <p:pic>
        <p:nvPicPr>
          <p:cNvPr id="201" name="Google Shape;201;p23"/>
          <p:cNvPicPr preferRelativeResize="0"/>
          <p:nvPr/>
        </p:nvPicPr>
        <p:blipFill>
          <a:blip r:embed="rId5">
            <a:alphaModFix/>
          </a:blip>
          <a:stretch>
            <a:fillRect/>
          </a:stretch>
        </p:blipFill>
        <p:spPr>
          <a:xfrm>
            <a:off x="3670875" y="1256375"/>
            <a:ext cx="5222775" cy="3222386"/>
          </a:xfrm>
          <a:prstGeom prst="rect">
            <a:avLst/>
          </a:prstGeom>
          <a:noFill/>
          <a:ln>
            <a:noFill/>
          </a:ln>
        </p:spPr>
      </p:pic>
      <p:pic>
        <p:nvPicPr>
          <p:cNvPr id="4" name="slide_11" descr="slide_11">
            <a:hlinkClick r:id="" action="ppaction://media"/>
            <a:extLst>
              <a:ext uri="{FF2B5EF4-FFF2-40B4-BE49-F238E27FC236}">
                <a16:creationId xmlns:a16="http://schemas.microsoft.com/office/drawing/2014/main" id="{7FD8FA46-271C-3240-8A1A-7FA83ABF32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5000" y="407235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1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Hardware - microcontroller</a:t>
            </a:r>
            <a:endParaRPr/>
          </a:p>
        </p:txBody>
      </p:sp>
      <p:sp>
        <p:nvSpPr>
          <p:cNvPr id="207" name="Google Shape;207;p24"/>
          <p:cNvSpPr txBox="1">
            <a:spLocks noGrp="1"/>
          </p:cNvSpPr>
          <p:nvPr>
            <p:ph type="body" idx="1"/>
          </p:nvPr>
        </p:nvSpPr>
        <p:spPr>
          <a:xfrm>
            <a:off x="1297500" y="1567550"/>
            <a:ext cx="3403200" cy="29112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Using ATSAME51J20A-AUT microcontroller </a:t>
            </a:r>
            <a:endParaRPr/>
          </a:p>
          <a:p>
            <a:pPr marL="914400" lvl="1" indent="-298450" algn="l" rtl="0">
              <a:spcBef>
                <a:spcPts val="0"/>
              </a:spcBef>
              <a:spcAft>
                <a:spcPts val="0"/>
              </a:spcAft>
              <a:buSzPts val="1100"/>
              <a:buChar char="○"/>
            </a:pPr>
            <a:r>
              <a:rPr lang="en"/>
              <a:t>Part of Atmel’s “connection” family </a:t>
            </a:r>
            <a:endParaRPr/>
          </a:p>
          <a:p>
            <a:pPr marL="457200" lvl="0" indent="-311150" algn="l" rtl="0">
              <a:spcBef>
                <a:spcPts val="0"/>
              </a:spcBef>
              <a:spcAft>
                <a:spcPts val="0"/>
              </a:spcAft>
              <a:buSzPts val="1300"/>
              <a:buChar char="●"/>
            </a:pPr>
            <a:r>
              <a:rPr lang="en"/>
              <a:t>2 CAN</a:t>
            </a:r>
            <a:endParaRPr/>
          </a:p>
          <a:p>
            <a:pPr marL="457200" lvl="0" indent="-311150" algn="l" rtl="0">
              <a:spcBef>
                <a:spcPts val="0"/>
              </a:spcBef>
              <a:spcAft>
                <a:spcPts val="0"/>
              </a:spcAft>
              <a:buSzPts val="1300"/>
              <a:buChar char="●"/>
            </a:pPr>
            <a:r>
              <a:rPr lang="en"/>
              <a:t>Several I</a:t>
            </a:r>
            <a:r>
              <a:rPr lang="en" baseline="30000"/>
              <a:t>2</a:t>
            </a:r>
            <a:r>
              <a:rPr lang="en"/>
              <a:t>C ports</a:t>
            </a:r>
            <a:endParaRPr/>
          </a:p>
          <a:p>
            <a:pPr marL="914400" lvl="1" indent="-298450" algn="l" rtl="0">
              <a:spcBef>
                <a:spcPts val="0"/>
              </a:spcBef>
              <a:spcAft>
                <a:spcPts val="0"/>
              </a:spcAft>
              <a:buSzPts val="1100"/>
              <a:buChar char="○"/>
            </a:pPr>
            <a:r>
              <a:rPr lang="en"/>
              <a:t>Potentially need more than 1 due to addressing problems </a:t>
            </a:r>
            <a:endParaRPr/>
          </a:p>
          <a:p>
            <a:pPr marL="457200" lvl="0" indent="-311150" algn="l" rtl="0">
              <a:spcBef>
                <a:spcPts val="0"/>
              </a:spcBef>
              <a:spcAft>
                <a:spcPts val="0"/>
              </a:spcAft>
              <a:buSzPts val="1300"/>
              <a:buChar char="●"/>
            </a:pPr>
            <a:r>
              <a:rPr lang="en"/>
              <a:t>Optoisolators are used for a buffer</a:t>
            </a:r>
            <a:endParaRPr/>
          </a:p>
          <a:p>
            <a:pPr marL="914400" lvl="1" indent="-298450" algn="l" rtl="0">
              <a:spcBef>
                <a:spcPts val="0"/>
              </a:spcBef>
              <a:spcAft>
                <a:spcPts val="0"/>
              </a:spcAft>
              <a:buSzPts val="1100"/>
              <a:buChar char="○"/>
            </a:pPr>
            <a:r>
              <a:rPr lang="en"/>
              <a:t>Signals go to relays</a:t>
            </a:r>
            <a:endParaRPr/>
          </a:p>
          <a:p>
            <a:pPr marL="457200" lvl="0" indent="-311150" algn="l" rtl="0">
              <a:spcBef>
                <a:spcPts val="0"/>
              </a:spcBef>
              <a:spcAft>
                <a:spcPts val="0"/>
              </a:spcAft>
              <a:buSzPts val="1300"/>
              <a:buChar char="●"/>
            </a:pPr>
            <a:r>
              <a:rPr lang="en"/>
              <a:t>Plan on having LEDs for debugging and visual indicators  </a:t>
            </a:r>
            <a:endParaRPr/>
          </a:p>
        </p:txBody>
      </p:sp>
      <p:pic>
        <p:nvPicPr>
          <p:cNvPr id="208" name="Google Shape;208;p24"/>
          <p:cNvPicPr preferRelativeResize="0"/>
          <p:nvPr/>
        </p:nvPicPr>
        <p:blipFill>
          <a:blip r:embed="rId5">
            <a:alphaModFix/>
          </a:blip>
          <a:stretch>
            <a:fillRect/>
          </a:stretch>
        </p:blipFill>
        <p:spPr>
          <a:xfrm>
            <a:off x="4797799" y="1567550"/>
            <a:ext cx="3538601" cy="2795174"/>
          </a:xfrm>
          <a:prstGeom prst="rect">
            <a:avLst/>
          </a:prstGeom>
          <a:noFill/>
          <a:ln>
            <a:noFill/>
          </a:ln>
        </p:spPr>
      </p:pic>
      <p:sp>
        <p:nvSpPr>
          <p:cNvPr id="209" name="Google Shape;209;p24"/>
          <p:cNvSpPr txBox="1">
            <a:spLocks noGrp="1"/>
          </p:cNvSpPr>
          <p:nvPr>
            <p:ph type="body" idx="2"/>
          </p:nvPr>
        </p:nvSpPr>
        <p:spPr>
          <a:xfrm>
            <a:off x="4933221" y="1567550"/>
            <a:ext cx="3403200" cy="2911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 </a:t>
            </a:r>
            <a:endParaRPr/>
          </a:p>
        </p:txBody>
      </p:sp>
      <p:pic>
        <p:nvPicPr>
          <p:cNvPr id="2" name="Slide_12" descr="Slide_12">
            <a:hlinkClick r:id="" action="ppaction://media"/>
            <a:extLst>
              <a:ext uri="{FF2B5EF4-FFF2-40B4-BE49-F238E27FC236}">
                <a16:creationId xmlns:a16="http://schemas.microsoft.com/office/drawing/2014/main" id="{CDD13B16-8965-E547-A4AC-A8424148CE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2179" y="4206422"/>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5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Hardware- charge circuit</a:t>
            </a:r>
            <a:endParaRPr/>
          </a:p>
        </p:txBody>
      </p:sp>
      <p:sp>
        <p:nvSpPr>
          <p:cNvPr id="215" name="Google Shape;215;p25"/>
          <p:cNvSpPr txBox="1">
            <a:spLocks noGrp="1"/>
          </p:cNvSpPr>
          <p:nvPr>
            <p:ph type="body" idx="1"/>
          </p:nvPr>
        </p:nvSpPr>
        <p:spPr>
          <a:xfrm>
            <a:off x="1297500" y="1567550"/>
            <a:ext cx="3403200" cy="29112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Chose TI BQ2425x</a:t>
            </a:r>
            <a:endParaRPr/>
          </a:p>
          <a:p>
            <a:pPr marL="914400" lvl="1" indent="-298450" algn="l" rtl="0">
              <a:spcBef>
                <a:spcPts val="0"/>
              </a:spcBef>
              <a:spcAft>
                <a:spcPts val="0"/>
              </a:spcAft>
              <a:buSzPts val="1100"/>
              <a:buChar char="○"/>
            </a:pPr>
            <a:r>
              <a:rPr lang="en"/>
              <a:t>Constant charge IC</a:t>
            </a:r>
            <a:endParaRPr/>
          </a:p>
          <a:p>
            <a:pPr marL="457200" lvl="0" indent="-311150" algn="l" rtl="0">
              <a:spcBef>
                <a:spcPts val="0"/>
              </a:spcBef>
              <a:spcAft>
                <a:spcPts val="0"/>
              </a:spcAft>
              <a:buSzPts val="1300"/>
              <a:buChar char="●"/>
            </a:pPr>
            <a:r>
              <a:rPr lang="en"/>
              <a:t>Self regulating </a:t>
            </a:r>
            <a:endParaRPr/>
          </a:p>
          <a:p>
            <a:pPr marL="914400" lvl="1" indent="-298450" algn="l" rtl="0">
              <a:spcBef>
                <a:spcPts val="0"/>
              </a:spcBef>
              <a:spcAft>
                <a:spcPts val="0"/>
              </a:spcAft>
              <a:buSzPts val="1100"/>
              <a:buChar char="○"/>
            </a:pPr>
            <a:r>
              <a:rPr lang="en"/>
              <a:t>Will know when the batteries are charged</a:t>
            </a:r>
            <a:endParaRPr/>
          </a:p>
          <a:p>
            <a:pPr marL="457200" lvl="0" indent="-311150" algn="l" rtl="0">
              <a:spcBef>
                <a:spcPts val="0"/>
              </a:spcBef>
              <a:spcAft>
                <a:spcPts val="0"/>
              </a:spcAft>
              <a:buSzPts val="1300"/>
              <a:buChar char="●"/>
            </a:pPr>
            <a:r>
              <a:rPr lang="en"/>
              <a:t>Communicates to microcontroller via I</a:t>
            </a:r>
            <a:r>
              <a:rPr lang="en" baseline="30000"/>
              <a:t>2</a:t>
            </a:r>
            <a:r>
              <a:rPr lang="en"/>
              <a:t>C </a:t>
            </a:r>
            <a:endParaRPr/>
          </a:p>
          <a:p>
            <a:pPr marL="457200" lvl="0" indent="-311150" algn="l" rtl="0">
              <a:spcBef>
                <a:spcPts val="0"/>
              </a:spcBef>
              <a:spcAft>
                <a:spcPts val="0"/>
              </a:spcAft>
              <a:buSzPts val="1300"/>
              <a:buChar char="●"/>
            </a:pPr>
            <a:r>
              <a:rPr lang="en"/>
              <a:t>Thermal shutdown </a:t>
            </a:r>
            <a:endParaRPr/>
          </a:p>
          <a:p>
            <a:pPr marL="457200" lvl="0" indent="-311150" algn="l" rtl="0">
              <a:spcBef>
                <a:spcPts val="0"/>
              </a:spcBef>
              <a:spcAft>
                <a:spcPts val="0"/>
              </a:spcAft>
              <a:buSzPts val="1300"/>
              <a:buChar char="●"/>
            </a:pPr>
            <a:r>
              <a:rPr lang="en"/>
              <a:t>Programmable charge voltage and current </a:t>
            </a:r>
            <a:endParaRPr/>
          </a:p>
          <a:p>
            <a:pPr marL="914400" lvl="1" indent="-298450" algn="l" rtl="0">
              <a:spcBef>
                <a:spcPts val="0"/>
              </a:spcBef>
              <a:spcAft>
                <a:spcPts val="0"/>
              </a:spcAft>
              <a:buSzPts val="1100"/>
              <a:buChar char="○"/>
            </a:pPr>
            <a:r>
              <a:rPr lang="en"/>
              <a:t>Will help with characterizing batteries</a:t>
            </a:r>
            <a:endParaRPr/>
          </a:p>
        </p:txBody>
      </p:sp>
      <p:sp>
        <p:nvSpPr>
          <p:cNvPr id="216" name="Google Shape;216;p25"/>
          <p:cNvSpPr txBox="1">
            <a:spLocks noGrp="1"/>
          </p:cNvSpPr>
          <p:nvPr>
            <p:ph type="body" idx="2"/>
          </p:nvPr>
        </p:nvSpPr>
        <p:spPr>
          <a:xfrm>
            <a:off x="4933221" y="1567550"/>
            <a:ext cx="3403200" cy="2911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 </a:t>
            </a:r>
            <a:endParaRPr/>
          </a:p>
        </p:txBody>
      </p:sp>
      <p:pic>
        <p:nvPicPr>
          <p:cNvPr id="217" name="Google Shape;217;p25"/>
          <p:cNvPicPr preferRelativeResize="0"/>
          <p:nvPr/>
        </p:nvPicPr>
        <p:blipFill>
          <a:blip r:embed="rId5">
            <a:alphaModFix/>
          </a:blip>
          <a:stretch>
            <a:fillRect/>
          </a:stretch>
        </p:blipFill>
        <p:spPr>
          <a:xfrm>
            <a:off x="4754800" y="1567550"/>
            <a:ext cx="3581624" cy="2245200"/>
          </a:xfrm>
          <a:prstGeom prst="rect">
            <a:avLst/>
          </a:prstGeom>
          <a:noFill/>
          <a:ln>
            <a:noFill/>
          </a:ln>
        </p:spPr>
      </p:pic>
      <p:pic>
        <p:nvPicPr>
          <p:cNvPr id="2" name="slide_13" descr="slide_13">
            <a:hlinkClick r:id="" action="ppaction://media"/>
            <a:extLst>
              <a:ext uri="{FF2B5EF4-FFF2-40B4-BE49-F238E27FC236}">
                <a16:creationId xmlns:a16="http://schemas.microsoft.com/office/drawing/2014/main" id="{DC28C87C-3546-A544-891C-66F89C824C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68440" y="407235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3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Hardware - Constant Current Load </a:t>
            </a:r>
            <a:endParaRPr/>
          </a:p>
        </p:txBody>
      </p:sp>
      <p:pic>
        <p:nvPicPr>
          <p:cNvPr id="223" name="Google Shape;223;p26"/>
          <p:cNvPicPr preferRelativeResize="0"/>
          <p:nvPr/>
        </p:nvPicPr>
        <p:blipFill>
          <a:blip r:embed="rId5">
            <a:alphaModFix/>
          </a:blip>
          <a:stretch>
            <a:fillRect/>
          </a:stretch>
        </p:blipFill>
        <p:spPr>
          <a:xfrm>
            <a:off x="4572000" y="1182538"/>
            <a:ext cx="4167651" cy="2778424"/>
          </a:xfrm>
          <a:prstGeom prst="rect">
            <a:avLst/>
          </a:prstGeom>
          <a:noFill/>
          <a:ln>
            <a:noFill/>
          </a:ln>
        </p:spPr>
      </p:pic>
      <p:sp>
        <p:nvSpPr>
          <p:cNvPr id="224" name="Google Shape;224;p26"/>
          <p:cNvSpPr txBox="1"/>
          <p:nvPr/>
        </p:nvSpPr>
        <p:spPr>
          <a:xfrm flipH="1">
            <a:off x="734775" y="1182550"/>
            <a:ext cx="2975400" cy="18087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rgbClr val="FFFFFF"/>
              </a:buClr>
              <a:buSzPts val="1400"/>
              <a:buFont typeface="Lato"/>
              <a:buChar char="●"/>
            </a:pPr>
            <a:r>
              <a:rPr lang="en">
                <a:solidFill>
                  <a:srgbClr val="FFFFFF"/>
                </a:solidFill>
                <a:latin typeface="Lato"/>
                <a:ea typeface="Lato"/>
                <a:cs typeface="Lato"/>
                <a:sym typeface="Lato"/>
              </a:rPr>
              <a:t>An active circuit is required to discharge batteries at constant current across entire voltage range.</a:t>
            </a:r>
            <a:endParaRPr>
              <a:solidFill>
                <a:srgbClr val="FFFFFF"/>
              </a:solidFill>
              <a:latin typeface="Lato"/>
              <a:ea typeface="Lato"/>
              <a:cs typeface="Lato"/>
              <a:sym typeface="Lato"/>
            </a:endParaRPr>
          </a:p>
          <a:p>
            <a:pPr marL="457200" lvl="0" indent="-317500" algn="l" rtl="0">
              <a:spcBef>
                <a:spcPts val="0"/>
              </a:spcBef>
              <a:spcAft>
                <a:spcPts val="0"/>
              </a:spcAft>
              <a:buClr>
                <a:srgbClr val="FFFFFF"/>
              </a:buClr>
              <a:buSzPts val="1400"/>
              <a:buFont typeface="Lato"/>
              <a:buChar char="●"/>
            </a:pPr>
            <a:r>
              <a:rPr lang="en">
                <a:solidFill>
                  <a:srgbClr val="FFFFFF"/>
                </a:solidFill>
                <a:latin typeface="Lato"/>
                <a:ea typeface="Lato"/>
                <a:cs typeface="Lato"/>
                <a:sym typeface="Lato"/>
              </a:rPr>
              <a:t>Vref is generated by a precision voltage reference and digital potentiometer.</a:t>
            </a:r>
            <a:endParaRPr>
              <a:solidFill>
                <a:srgbClr val="FFFFFF"/>
              </a:solidFill>
              <a:latin typeface="Lato"/>
              <a:ea typeface="Lato"/>
              <a:cs typeface="Lato"/>
              <a:sym typeface="Lato"/>
            </a:endParaRPr>
          </a:p>
          <a:p>
            <a:pPr marL="457200" lvl="0" indent="-317500" algn="l" rtl="0">
              <a:spcBef>
                <a:spcPts val="0"/>
              </a:spcBef>
              <a:spcAft>
                <a:spcPts val="0"/>
              </a:spcAft>
              <a:buClr>
                <a:srgbClr val="FFFFFF"/>
              </a:buClr>
              <a:buSzPts val="1400"/>
              <a:buFont typeface="Lato"/>
              <a:buChar char="●"/>
            </a:pPr>
            <a:r>
              <a:rPr lang="en">
                <a:solidFill>
                  <a:srgbClr val="FFFFFF"/>
                </a:solidFill>
                <a:latin typeface="Lato"/>
                <a:ea typeface="Lato"/>
                <a:cs typeface="Lato"/>
                <a:sym typeface="Lato"/>
              </a:rPr>
              <a:t>C8 is now 2.2uF</a:t>
            </a:r>
            <a:endParaRPr>
              <a:solidFill>
                <a:srgbClr val="FFFFFF"/>
              </a:solidFill>
              <a:latin typeface="Lato"/>
              <a:ea typeface="Lato"/>
              <a:cs typeface="Lato"/>
              <a:sym typeface="Lato"/>
            </a:endParaRPr>
          </a:p>
          <a:p>
            <a:pPr marL="457200" lvl="0" indent="0" algn="l" rtl="0">
              <a:spcBef>
                <a:spcPts val="0"/>
              </a:spcBef>
              <a:spcAft>
                <a:spcPts val="0"/>
              </a:spcAft>
              <a:buNone/>
            </a:pPr>
            <a:endParaRPr>
              <a:solidFill>
                <a:srgbClr val="FFFFFF"/>
              </a:solidFill>
              <a:latin typeface="Lato"/>
              <a:ea typeface="Lato"/>
              <a:cs typeface="Lato"/>
              <a:sym typeface="Lato"/>
            </a:endParaRPr>
          </a:p>
        </p:txBody>
      </p:sp>
      <p:sp>
        <p:nvSpPr>
          <p:cNvPr id="225" name="Google Shape;225;p26"/>
          <p:cNvSpPr txBox="1"/>
          <p:nvPr/>
        </p:nvSpPr>
        <p:spPr>
          <a:xfrm>
            <a:off x="734775" y="3142950"/>
            <a:ext cx="2975700" cy="158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Lato"/>
                <a:ea typeface="Lato"/>
                <a:cs typeface="Lato"/>
                <a:sym typeface="Lato"/>
              </a:rPr>
              <a:t>Requirements:</a:t>
            </a:r>
            <a:endParaRPr>
              <a:solidFill>
                <a:srgbClr val="FFFFFF"/>
              </a:solidFill>
              <a:latin typeface="Lato"/>
              <a:ea typeface="Lato"/>
              <a:cs typeface="Lato"/>
              <a:sym typeface="Lato"/>
            </a:endParaRPr>
          </a:p>
          <a:p>
            <a:pPr marL="457200" lvl="0" indent="-317500" algn="l" rtl="0">
              <a:spcBef>
                <a:spcPts val="0"/>
              </a:spcBef>
              <a:spcAft>
                <a:spcPts val="0"/>
              </a:spcAft>
              <a:buClr>
                <a:srgbClr val="FFFFFF"/>
              </a:buClr>
              <a:buSzPts val="1400"/>
              <a:buFont typeface="Lato"/>
              <a:buChar char="●"/>
            </a:pPr>
            <a:r>
              <a:rPr lang="en">
                <a:solidFill>
                  <a:srgbClr val="FFFFFF"/>
                </a:solidFill>
                <a:latin typeface="Lato"/>
                <a:ea typeface="Lato"/>
                <a:cs typeface="Lato"/>
                <a:sym typeface="Lato"/>
              </a:rPr>
              <a:t>Programmable current from 0-3.3A</a:t>
            </a:r>
            <a:endParaRPr>
              <a:solidFill>
                <a:srgbClr val="FFFFFF"/>
              </a:solidFill>
              <a:latin typeface="Lato"/>
              <a:ea typeface="Lato"/>
              <a:cs typeface="Lato"/>
              <a:sym typeface="Lato"/>
            </a:endParaRPr>
          </a:p>
          <a:p>
            <a:pPr marL="457200" lvl="0" indent="-317500" algn="l" rtl="0">
              <a:spcBef>
                <a:spcPts val="0"/>
              </a:spcBef>
              <a:spcAft>
                <a:spcPts val="0"/>
              </a:spcAft>
              <a:buClr>
                <a:srgbClr val="FFFFFF"/>
              </a:buClr>
              <a:buSzPts val="1400"/>
              <a:buFont typeface="Lato"/>
              <a:buChar char="●"/>
            </a:pPr>
            <a:r>
              <a:rPr lang="en">
                <a:solidFill>
                  <a:srgbClr val="FFFFFF"/>
                </a:solidFill>
                <a:latin typeface="Lato"/>
                <a:ea typeface="Lato"/>
                <a:cs typeface="Lato"/>
                <a:sym typeface="Lato"/>
              </a:rPr>
              <a:t>Capable of dissipating 4.3W continuous(worst case).</a:t>
            </a:r>
            <a:endParaRPr>
              <a:solidFill>
                <a:srgbClr val="FFFFFF"/>
              </a:solidFill>
              <a:latin typeface="Lato"/>
              <a:ea typeface="Lato"/>
              <a:cs typeface="Lato"/>
              <a:sym typeface="Lato"/>
            </a:endParaRPr>
          </a:p>
          <a:p>
            <a:pPr marL="457200" lvl="0" indent="-317500" algn="l" rtl="0">
              <a:spcBef>
                <a:spcPts val="0"/>
              </a:spcBef>
              <a:spcAft>
                <a:spcPts val="0"/>
              </a:spcAft>
              <a:buClr>
                <a:srgbClr val="FFFFFF"/>
              </a:buClr>
              <a:buSzPts val="1400"/>
              <a:buFont typeface="Lato"/>
              <a:buChar char="●"/>
            </a:pPr>
            <a:r>
              <a:rPr lang="en">
                <a:solidFill>
                  <a:srgbClr val="FFFFFF"/>
                </a:solidFill>
                <a:latin typeface="Lato"/>
                <a:ea typeface="Lato"/>
                <a:cs typeface="Lato"/>
                <a:sym typeface="Lato"/>
              </a:rPr>
              <a:t>Stable with minimal overshoot.</a:t>
            </a:r>
            <a:endParaRPr>
              <a:solidFill>
                <a:srgbClr val="FFFFFF"/>
              </a:solidFill>
              <a:latin typeface="Lato"/>
              <a:ea typeface="Lato"/>
              <a:cs typeface="Lato"/>
              <a:sym typeface="Lato"/>
            </a:endParaRPr>
          </a:p>
          <a:p>
            <a:pPr marL="0" lvl="0" indent="0" algn="l" rtl="0">
              <a:spcBef>
                <a:spcPts val="0"/>
              </a:spcBef>
              <a:spcAft>
                <a:spcPts val="0"/>
              </a:spcAft>
              <a:buNone/>
            </a:pPr>
            <a:endParaRPr>
              <a:solidFill>
                <a:srgbClr val="FFFFFF"/>
              </a:solidFill>
              <a:latin typeface="Lato"/>
              <a:ea typeface="Lato"/>
              <a:cs typeface="Lato"/>
              <a:sym typeface="Lato"/>
            </a:endParaRPr>
          </a:p>
        </p:txBody>
      </p:sp>
      <p:sp>
        <p:nvSpPr>
          <p:cNvPr id="226" name="Google Shape;226;p26"/>
          <p:cNvSpPr txBox="1"/>
          <p:nvPr/>
        </p:nvSpPr>
        <p:spPr>
          <a:xfrm>
            <a:off x="4580000" y="4147550"/>
            <a:ext cx="4121400" cy="66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Lato"/>
                <a:ea typeface="Lato"/>
                <a:cs typeface="Lato"/>
                <a:sym typeface="Lato"/>
              </a:rPr>
              <a:t>EEVBlog Video:</a:t>
            </a:r>
            <a:endParaRPr>
              <a:solidFill>
                <a:srgbClr val="FFFFFF"/>
              </a:solidFill>
              <a:latin typeface="Lato"/>
              <a:ea typeface="Lato"/>
              <a:cs typeface="Lato"/>
              <a:sym typeface="Lato"/>
            </a:endParaRPr>
          </a:p>
          <a:p>
            <a:pPr marL="0" lvl="0" indent="0" algn="l" rtl="0">
              <a:spcBef>
                <a:spcPts val="0"/>
              </a:spcBef>
              <a:spcAft>
                <a:spcPts val="0"/>
              </a:spcAft>
              <a:buNone/>
            </a:pPr>
            <a:r>
              <a:rPr lang="en" sz="1100" u="sng">
                <a:solidFill>
                  <a:schemeClr val="hlink"/>
                </a:solidFill>
                <a:hlinkClick r:id="rId6"/>
              </a:rPr>
              <a:t>https://www.youtube.com/watch?v=8xX2SVcItOA&amp;t=111s</a:t>
            </a:r>
            <a:endParaRPr>
              <a:latin typeface="Lato"/>
              <a:ea typeface="Lato"/>
              <a:cs typeface="Lato"/>
              <a:sym typeface="Lato"/>
            </a:endParaRPr>
          </a:p>
        </p:txBody>
      </p:sp>
      <p:pic>
        <p:nvPicPr>
          <p:cNvPr id="2" name="slide14_final">
            <a:hlinkClick r:id="" action="ppaction://media"/>
            <a:extLst>
              <a:ext uri="{FF2B5EF4-FFF2-40B4-BE49-F238E27FC236}">
                <a16:creationId xmlns:a16="http://schemas.microsoft.com/office/drawing/2014/main" id="{0D5759D3-A07A-4D1D-B96E-6A2A111715C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59976" y="442305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00"/>
    </mc:Choice>
    <mc:Fallback>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4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7"/>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Hardware - Constant Current Load Stability</a:t>
            </a:r>
            <a:endParaRPr/>
          </a:p>
        </p:txBody>
      </p:sp>
      <p:pic>
        <p:nvPicPr>
          <p:cNvPr id="232" name="Google Shape;232;p27"/>
          <p:cNvPicPr preferRelativeResize="0"/>
          <p:nvPr/>
        </p:nvPicPr>
        <p:blipFill>
          <a:blip r:embed="rId5">
            <a:alphaModFix/>
          </a:blip>
          <a:stretch>
            <a:fillRect/>
          </a:stretch>
        </p:blipFill>
        <p:spPr>
          <a:xfrm>
            <a:off x="122050" y="895500"/>
            <a:ext cx="3023550" cy="4126800"/>
          </a:xfrm>
          <a:prstGeom prst="rect">
            <a:avLst/>
          </a:prstGeom>
          <a:noFill/>
          <a:ln>
            <a:noFill/>
          </a:ln>
        </p:spPr>
      </p:pic>
      <p:pic>
        <p:nvPicPr>
          <p:cNvPr id="233" name="Google Shape;233;p27"/>
          <p:cNvPicPr preferRelativeResize="0"/>
          <p:nvPr/>
        </p:nvPicPr>
        <p:blipFill>
          <a:blip r:embed="rId6">
            <a:alphaModFix/>
          </a:blip>
          <a:stretch>
            <a:fillRect/>
          </a:stretch>
        </p:blipFill>
        <p:spPr>
          <a:xfrm>
            <a:off x="3089475" y="1223400"/>
            <a:ext cx="6054527" cy="3349251"/>
          </a:xfrm>
          <a:prstGeom prst="rect">
            <a:avLst/>
          </a:prstGeom>
          <a:noFill/>
          <a:ln>
            <a:noFill/>
          </a:ln>
        </p:spPr>
      </p:pic>
      <p:sp>
        <p:nvSpPr>
          <p:cNvPr id="234" name="Google Shape;234;p27"/>
          <p:cNvSpPr txBox="1"/>
          <p:nvPr/>
        </p:nvSpPr>
        <p:spPr>
          <a:xfrm>
            <a:off x="3519725" y="4502700"/>
            <a:ext cx="5343000" cy="64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Notes on Stability Analysis:</a:t>
            </a:r>
            <a:endParaRPr>
              <a:solidFill>
                <a:srgbClr val="FFFFFF"/>
              </a:solidFill>
            </a:endParaRPr>
          </a:p>
          <a:p>
            <a:pPr marL="0" lvl="0" indent="0" algn="l" rtl="0">
              <a:spcBef>
                <a:spcPts val="0"/>
              </a:spcBef>
              <a:spcAft>
                <a:spcPts val="0"/>
              </a:spcAft>
              <a:buNone/>
            </a:pPr>
            <a:r>
              <a:rPr lang="en" sz="1100" u="sng">
                <a:solidFill>
                  <a:schemeClr val="hlink"/>
                </a:solidFill>
                <a:hlinkClick r:id="rId7"/>
              </a:rPr>
              <a:t>https://www.allaboutcircuits.com/technical-articles/negative-feedback-part-9-breaking-the-loop/</a:t>
            </a:r>
            <a:endParaRPr>
              <a:latin typeface="Lato"/>
              <a:ea typeface="Lato"/>
              <a:cs typeface="Lato"/>
              <a:sym typeface="Lato"/>
            </a:endParaRPr>
          </a:p>
        </p:txBody>
      </p:sp>
      <p:pic>
        <p:nvPicPr>
          <p:cNvPr id="2" name="slide15_final">
            <a:hlinkClick r:id="" action="ppaction://media"/>
            <a:extLst>
              <a:ext uri="{FF2B5EF4-FFF2-40B4-BE49-F238E27FC236}">
                <a16:creationId xmlns:a16="http://schemas.microsoft.com/office/drawing/2014/main" id="{CD4F9F12-379A-407F-8E98-26A07E33D7B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53125" y="210944"/>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5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8"/>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Test Plans for battery characterization</a:t>
            </a:r>
            <a:endParaRPr/>
          </a:p>
          <a:p>
            <a:pPr marL="457200" lvl="0" indent="-311150" algn="l" rtl="0">
              <a:spcBef>
                <a:spcPts val="0"/>
              </a:spcBef>
              <a:spcAft>
                <a:spcPts val="0"/>
              </a:spcAft>
              <a:buSzPts val="1300"/>
              <a:buChar char="●"/>
            </a:pPr>
            <a:r>
              <a:rPr lang="en"/>
              <a:t>Hardware Schematics</a:t>
            </a:r>
            <a:endParaRPr/>
          </a:p>
          <a:p>
            <a:pPr marL="914400" lvl="1" indent="-298450" algn="l" rtl="0">
              <a:spcBef>
                <a:spcPts val="0"/>
              </a:spcBef>
              <a:spcAft>
                <a:spcPts val="0"/>
              </a:spcAft>
              <a:buSzPts val="1100"/>
              <a:buChar char="○"/>
            </a:pPr>
            <a:r>
              <a:rPr lang="en"/>
              <a:t>Measurement</a:t>
            </a:r>
            <a:endParaRPr/>
          </a:p>
          <a:p>
            <a:pPr marL="914400" lvl="1" indent="-298450" algn="l" rtl="0">
              <a:spcBef>
                <a:spcPts val="0"/>
              </a:spcBef>
              <a:spcAft>
                <a:spcPts val="0"/>
              </a:spcAft>
              <a:buSzPts val="1100"/>
              <a:buChar char="○"/>
            </a:pPr>
            <a:r>
              <a:rPr lang="en"/>
              <a:t>Load</a:t>
            </a:r>
            <a:endParaRPr/>
          </a:p>
          <a:p>
            <a:pPr marL="914400" lvl="1" indent="-298450" algn="l" rtl="0">
              <a:spcBef>
                <a:spcPts val="0"/>
              </a:spcBef>
              <a:spcAft>
                <a:spcPts val="0"/>
              </a:spcAft>
              <a:buSzPts val="1100"/>
              <a:buChar char="○"/>
            </a:pPr>
            <a:r>
              <a:rPr lang="en"/>
              <a:t>Charge</a:t>
            </a:r>
            <a:endParaRPr/>
          </a:p>
          <a:p>
            <a:pPr marL="914400" lvl="1" indent="-298450" algn="l" rtl="0">
              <a:spcBef>
                <a:spcPts val="0"/>
              </a:spcBef>
              <a:spcAft>
                <a:spcPts val="0"/>
              </a:spcAft>
              <a:buSzPts val="1100"/>
              <a:buChar char="○"/>
            </a:pPr>
            <a:r>
              <a:rPr lang="en"/>
              <a:t>Microcontroller</a:t>
            </a:r>
            <a:endParaRPr/>
          </a:p>
          <a:p>
            <a:pPr marL="457200" lvl="0" indent="-311150" algn="l" rtl="0">
              <a:spcBef>
                <a:spcPts val="0"/>
              </a:spcBef>
              <a:spcAft>
                <a:spcPts val="0"/>
              </a:spcAft>
              <a:buSzPts val="1300"/>
              <a:buChar char="●"/>
            </a:pPr>
            <a:r>
              <a:rPr lang="en"/>
              <a:t>Web app backend and database</a:t>
            </a:r>
            <a:endParaRPr/>
          </a:p>
        </p:txBody>
      </p:sp>
      <p:sp>
        <p:nvSpPr>
          <p:cNvPr id="240" name="Google Shape;240;p28"/>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Current Status</a:t>
            </a:r>
            <a:endParaRPr/>
          </a:p>
        </p:txBody>
      </p:sp>
      <p:pic>
        <p:nvPicPr>
          <p:cNvPr id="2" name="slide 16">
            <a:hlinkClick r:id="" action="ppaction://media"/>
            <a:extLst>
              <a:ext uri="{FF2B5EF4-FFF2-40B4-BE49-F238E27FC236}">
                <a16:creationId xmlns:a16="http://schemas.microsoft.com/office/drawing/2014/main" id="{A0803F21-69AB-4240-AE00-4BD688C94A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429" y="4243668"/>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9"/>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Task Responsibility</a:t>
            </a:r>
            <a:endParaRPr/>
          </a:p>
        </p:txBody>
      </p:sp>
      <p:sp>
        <p:nvSpPr>
          <p:cNvPr id="246" name="Google Shape;246;p29"/>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Joe DeFrancisco</a:t>
            </a:r>
            <a:endParaRPr/>
          </a:p>
          <a:p>
            <a:pPr marL="914400" lvl="1" indent="-298450" algn="l" rtl="0">
              <a:spcBef>
                <a:spcPts val="0"/>
              </a:spcBef>
              <a:spcAft>
                <a:spcPts val="0"/>
              </a:spcAft>
              <a:buSzPts val="1100"/>
              <a:buChar char="○"/>
            </a:pPr>
            <a:r>
              <a:rPr lang="en"/>
              <a:t>Battery Test Program Outline</a:t>
            </a:r>
            <a:endParaRPr/>
          </a:p>
          <a:p>
            <a:pPr marL="914400" lvl="1" indent="-298450" algn="l" rtl="0">
              <a:spcBef>
                <a:spcPts val="0"/>
              </a:spcBef>
              <a:spcAft>
                <a:spcPts val="0"/>
              </a:spcAft>
              <a:buSzPts val="1100"/>
              <a:buChar char="○"/>
            </a:pPr>
            <a:r>
              <a:rPr lang="en"/>
              <a:t>Measurement and load circuit design</a:t>
            </a:r>
            <a:endParaRPr/>
          </a:p>
          <a:p>
            <a:pPr marL="457200" lvl="0" indent="-311150" algn="l" rtl="0">
              <a:spcBef>
                <a:spcPts val="0"/>
              </a:spcBef>
              <a:spcAft>
                <a:spcPts val="0"/>
              </a:spcAft>
              <a:buSzPts val="1300"/>
              <a:buChar char="●"/>
            </a:pPr>
            <a:r>
              <a:rPr lang="en"/>
              <a:t>Bryan Kalkhoff</a:t>
            </a:r>
            <a:endParaRPr/>
          </a:p>
          <a:p>
            <a:pPr marL="914400" lvl="1" indent="-298450" algn="l" rtl="0">
              <a:spcBef>
                <a:spcPts val="0"/>
              </a:spcBef>
              <a:spcAft>
                <a:spcPts val="0"/>
              </a:spcAft>
              <a:buSzPts val="1100"/>
              <a:buChar char="○"/>
            </a:pPr>
            <a:r>
              <a:rPr lang="en"/>
              <a:t>Embedded hardware design: choosing microcontroller </a:t>
            </a:r>
            <a:endParaRPr/>
          </a:p>
          <a:p>
            <a:pPr marL="457200" lvl="0" indent="-311150" algn="l" rtl="0">
              <a:spcBef>
                <a:spcPts val="0"/>
              </a:spcBef>
              <a:spcAft>
                <a:spcPts val="0"/>
              </a:spcAft>
              <a:buSzPts val="1300"/>
              <a:buChar char="●"/>
            </a:pPr>
            <a:r>
              <a:rPr lang="en"/>
              <a:t>Ryan Willman</a:t>
            </a:r>
            <a:endParaRPr/>
          </a:p>
          <a:p>
            <a:pPr marL="914400" lvl="1" indent="-298450" algn="l" rtl="0">
              <a:spcBef>
                <a:spcPts val="0"/>
              </a:spcBef>
              <a:spcAft>
                <a:spcPts val="0"/>
              </a:spcAft>
              <a:buSzPts val="1100"/>
              <a:buChar char="○"/>
            </a:pPr>
            <a:r>
              <a:rPr lang="en"/>
              <a:t>Thermal Circuit design</a:t>
            </a:r>
            <a:endParaRPr/>
          </a:p>
          <a:p>
            <a:pPr marL="457200" lvl="0" indent="-311150" algn="l" rtl="0">
              <a:spcBef>
                <a:spcPts val="0"/>
              </a:spcBef>
              <a:spcAft>
                <a:spcPts val="0"/>
              </a:spcAft>
              <a:buSzPts val="1300"/>
              <a:buChar char="●"/>
            </a:pPr>
            <a:r>
              <a:rPr lang="en"/>
              <a:t>Connor Luedtke</a:t>
            </a:r>
            <a:endParaRPr/>
          </a:p>
          <a:p>
            <a:pPr marL="914400" lvl="1" indent="-298450" algn="l" rtl="0">
              <a:spcBef>
                <a:spcPts val="0"/>
              </a:spcBef>
              <a:spcAft>
                <a:spcPts val="0"/>
              </a:spcAft>
              <a:buSzPts val="1100"/>
              <a:buChar char="○"/>
            </a:pPr>
            <a:r>
              <a:rPr lang="en"/>
              <a:t>Power circuit and charging structure</a:t>
            </a:r>
            <a:endParaRPr/>
          </a:p>
          <a:p>
            <a:pPr marL="457200" lvl="0" indent="-311150" algn="l" rtl="0">
              <a:spcBef>
                <a:spcPts val="0"/>
              </a:spcBef>
              <a:spcAft>
                <a:spcPts val="0"/>
              </a:spcAft>
              <a:buSzPts val="1300"/>
              <a:buChar char="●"/>
            </a:pPr>
            <a:r>
              <a:rPr lang="en"/>
              <a:t>Ben Kenkel</a:t>
            </a:r>
            <a:endParaRPr/>
          </a:p>
          <a:p>
            <a:pPr marL="914400" lvl="1" indent="-298450" algn="l" rtl="0">
              <a:spcBef>
                <a:spcPts val="0"/>
              </a:spcBef>
              <a:spcAft>
                <a:spcPts val="0"/>
              </a:spcAft>
              <a:buSzPts val="1100"/>
              <a:buChar char="○"/>
            </a:pPr>
            <a:r>
              <a:rPr lang="en"/>
              <a:t>CAN termination and CAN database</a:t>
            </a:r>
            <a:endParaRPr/>
          </a:p>
          <a:p>
            <a:pPr marL="457200" lvl="0" indent="-311150" algn="l" rtl="0">
              <a:spcBef>
                <a:spcPts val="0"/>
              </a:spcBef>
              <a:spcAft>
                <a:spcPts val="0"/>
              </a:spcAft>
              <a:buSzPts val="1300"/>
              <a:buChar char="●"/>
            </a:pPr>
            <a:r>
              <a:rPr lang="en"/>
              <a:t>Kyle Czubak</a:t>
            </a:r>
            <a:endParaRPr/>
          </a:p>
          <a:p>
            <a:pPr marL="914400" lvl="1" indent="-298450" algn="l" rtl="0">
              <a:spcBef>
                <a:spcPts val="0"/>
              </a:spcBef>
              <a:spcAft>
                <a:spcPts val="0"/>
              </a:spcAft>
              <a:buSzPts val="1100"/>
              <a:buChar char="○"/>
            </a:pPr>
            <a:r>
              <a:rPr lang="en"/>
              <a:t>Web backend app and database</a:t>
            </a:r>
            <a:endParaRPr/>
          </a:p>
        </p:txBody>
      </p:sp>
      <p:pic>
        <p:nvPicPr>
          <p:cNvPr id="2" name="slide17">
            <a:hlinkClick r:id="" action="ppaction://media"/>
            <a:extLst>
              <a:ext uri="{FF2B5EF4-FFF2-40B4-BE49-F238E27FC236}">
                <a16:creationId xmlns:a16="http://schemas.microsoft.com/office/drawing/2014/main" id="{66FE4D5C-24C1-4A95-9DC8-3ADC488E95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2800" y="4230221"/>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2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0"/>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Hardware/Software-future plans </a:t>
            </a:r>
            <a:endParaRPr/>
          </a:p>
        </p:txBody>
      </p:sp>
      <p:sp>
        <p:nvSpPr>
          <p:cNvPr id="252" name="Google Shape;252;p30"/>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dirty="0"/>
              <a:t>PCB layout </a:t>
            </a:r>
            <a:endParaRPr dirty="0"/>
          </a:p>
          <a:p>
            <a:pPr marL="457200" lvl="0" indent="-311150" algn="l" rtl="0">
              <a:spcBef>
                <a:spcPts val="0"/>
              </a:spcBef>
              <a:spcAft>
                <a:spcPts val="0"/>
              </a:spcAft>
              <a:buSzPts val="1300"/>
              <a:buChar char="●"/>
            </a:pPr>
            <a:r>
              <a:rPr lang="en" dirty="0"/>
              <a:t>Compact design </a:t>
            </a:r>
          </a:p>
          <a:p>
            <a:pPr marL="457200" lvl="0" indent="-311150" algn="l" rtl="0">
              <a:spcBef>
                <a:spcPts val="0"/>
              </a:spcBef>
              <a:spcAft>
                <a:spcPts val="0"/>
              </a:spcAft>
              <a:buSzPts val="1300"/>
              <a:buChar char="●"/>
            </a:pPr>
            <a:r>
              <a:rPr lang="en" dirty="0"/>
              <a:t>Enclosure Design</a:t>
            </a:r>
            <a:endParaRPr dirty="0"/>
          </a:p>
          <a:p>
            <a:pPr marL="457200" lvl="0" indent="-311150" algn="l" rtl="0">
              <a:spcBef>
                <a:spcPts val="0"/>
              </a:spcBef>
              <a:spcAft>
                <a:spcPts val="0"/>
              </a:spcAft>
              <a:buSzPts val="1300"/>
              <a:buChar char="●"/>
            </a:pPr>
            <a:r>
              <a:rPr lang="en-US" dirty="0"/>
              <a:t>Test Hardware</a:t>
            </a:r>
          </a:p>
          <a:p>
            <a:pPr marL="457200" lvl="0" indent="-311150" algn="l" rtl="0">
              <a:spcBef>
                <a:spcPts val="0"/>
              </a:spcBef>
              <a:spcAft>
                <a:spcPts val="0"/>
              </a:spcAft>
              <a:buSzPts val="1300"/>
              <a:buChar char="●"/>
            </a:pPr>
            <a:r>
              <a:rPr lang="en-US" dirty="0"/>
              <a:t>Test Hardware and Software interaction</a:t>
            </a:r>
          </a:p>
          <a:p>
            <a:pPr marL="457200" lvl="0" indent="-311150" algn="l" rtl="0">
              <a:spcBef>
                <a:spcPts val="0"/>
              </a:spcBef>
              <a:spcAft>
                <a:spcPts val="0"/>
              </a:spcAft>
              <a:buSzPts val="1300"/>
              <a:buChar char="●"/>
            </a:pPr>
            <a:r>
              <a:rPr lang="en" dirty="0"/>
              <a:t>Communicate between modules and app </a:t>
            </a:r>
            <a:endParaRPr dirty="0"/>
          </a:p>
          <a:p>
            <a:pPr marL="457200" lvl="0" indent="0" algn="l" rtl="0">
              <a:spcBef>
                <a:spcPts val="1600"/>
              </a:spcBef>
              <a:spcAft>
                <a:spcPts val="1600"/>
              </a:spcAft>
              <a:buNone/>
            </a:pPr>
            <a:endParaRPr dirty="0"/>
          </a:p>
        </p:txBody>
      </p:sp>
      <p:pic>
        <p:nvPicPr>
          <p:cNvPr id="2" name="slide18_final">
            <a:hlinkClick r:id="" action="ppaction://media"/>
            <a:extLst>
              <a:ext uri="{FF2B5EF4-FFF2-40B4-BE49-F238E27FC236}">
                <a16:creationId xmlns:a16="http://schemas.microsoft.com/office/drawing/2014/main" id="{80171449-9FDF-46E3-B221-F07D860B90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4624" y="4250391"/>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1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Problem Statement</a:t>
            </a:r>
            <a:endParaRPr/>
          </a:p>
        </p:txBody>
      </p:sp>
      <p:sp>
        <p:nvSpPr>
          <p:cNvPr id="142" name="Google Shape;142;p14"/>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Best performance with matched batteries</a:t>
            </a:r>
            <a:endParaRPr/>
          </a:p>
          <a:p>
            <a:pPr marL="457200" lvl="0" indent="-311150" algn="l" rtl="0">
              <a:spcBef>
                <a:spcPts val="0"/>
              </a:spcBef>
              <a:spcAft>
                <a:spcPts val="0"/>
              </a:spcAft>
              <a:buSzPts val="1300"/>
              <a:buChar char="●"/>
            </a:pPr>
            <a:r>
              <a:rPr lang="en"/>
              <a:t>PrISUm Solar Car currently does not have an efficient way of characterizing batteries on a battery pack scale. </a:t>
            </a:r>
            <a:endParaRPr/>
          </a:p>
          <a:p>
            <a:pPr marL="914400" lvl="1" indent="-298450" algn="l" rtl="0">
              <a:spcBef>
                <a:spcPts val="0"/>
              </a:spcBef>
              <a:spcAft>
                <a:spcPts val="0"/>
              </a:spcAft>
              <a:buSzPts val="1100"/>
              <a:buChar char="○"/>
            </a:pPr>
            <a:r>
              <a:rPr lang="en"/>
              <a:t>Currently the procedure is to measure the open circuit voltage of each battery and group them based on that measurement.</a:t>
            </a:r>
            <a:endParaRPr/>
          </a:p>
          <a:p>
            <a:pPr marL="457200" lvl="0" indent="-311150" algn="l" rtl="0">
              <a:spcBef>
                <a:spcPts val="0"/>
              </a:spcBef>
              <a:spcAft>
                <a:spcPts val="0"/>
              </a:spcAft>
              <a:buSzPts val="1300"/>
              <a:buChar char="●"/>
            </a:pPr>
            <a:r>
              <a:rPr lang="en"/>
              <a:t>Process is time consuming on large scale (1000 or more batteries)</a:t>
            </a:r>
            <a:endParaRPr/>
          </a:p>
          <a:p>
            <a:pPr marL="457200" lvl="0" indent="-311150" algn="l" rtl="0">
              <a:spcBef>
                <a:spcPts val="0"/>
              </a:spcBef>
              <a:spcAft>
                <a:spcPts val="0"/>
              </a:spcAft>
              <a:buSzPts val="1300"/>
              <a:buChar char="●"/>
            </a:pPr>
            <a:r>
              <a:rPr lang="en"/>
              <a:t>We will design and build an automated lithium battery characterizer</a:t>
            </a:r>
            <a:endParaRPr/>
          </a:p>
        </p:txBody>
      </p:sp>
      <p:pic>
        <p:nvPicPr>
          <p:cNvPr id="2" name="connorslide2">
            <a:hlinkClick r:id="" action="ppaction://media"/>
            <a:extLst>
              <a:ext uri="{FF2B5EF4-FFF2-40B4-BE49-F238E27FC236}">
                <a16:creationId xmlns:a16="http://schemas.microsoft.com/office/drawing/2014/main" id="{9246FD2F-3330-4276-A4A5-0C87BA50AC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2800" y="417395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1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1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Conceptual Sketch</a:t>
            </a:r>
            <a:endParaRPr/>
          </a:p>
        </p:txBody>
      </p:sp>
      <p:sp>
        <p:nvSpPr>
          <p:cNvPr id="148" name="Google Shape;148;p15"/>
          <p:cNvSpPr txBox="1">
            <a:spLocks noGrp="1"/>
          </p:cNvSpPr>
          <p:nvPr>
            <p:ph type="body" idx="1"/>
          </p:nvPr>
        </p:nvSpPr>
        <p:spPr>
          <a:xfrm>
            <a:off x="438800" y="1576400"/>
            <a:ext cx="3093900" cy="29112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A Raspberry Pi is communicating with  8 battery modules and a web application</a:t>
            </a:r>
            <a:endParaRPr/>
          </a:p>
          <a:p>
            <a:pPr marL="914400" lvl="1" indent="-298450" algn="l" rtl="0">
              <a:spcBef>
                <a:spcPts val="0"/>
              </a:spcBef>
              <a:spcAft>
                <a:spcPts val="0"/>
              </a:spcAft>
              <a:buSzPts val="1100"/>
              <a:buChar char="○"/>
            </a:pPr>
            <a:r>
              <a:rPr lang="en"/>
              <a:t>A single screen is attached to see battery test progress</a:t>
            </a:r>
            <a:endParaRPr/>
          </a:p>
          <a:p>
            <a:pPr marL="457200" lvl="0" indent="-311150" algn="l" rtl="0">
              <a:spcBef>
                <a:spcPts val="0"/>
              </a:spcBef>
              <a:spcAft>
                <a:spcPts val="0"/>
              </a:spcAft>
              <a:buSzPts val="1300"/>
              <a:buChar char="●"/>
            </a:pPr>
            <a:r>
              <a:rPr lang="en"/>
              <a:t>3 Profiles</a:t>
            </a:r>
            <a:endParaRPr/>
          </a:p>
          <a:p>
            <a:pPr marL="914400" lvl="1" indent="-298450" algn="l" rtl="0">
              <a:spcBef>
                <a:spcPts val="0"/>
              </a:spcBef>
              <a:spcAft>
                <a:spcPts val="0"/>
              </a:spcAft>
              <a:buSzPts val="1100"/>
              <a:buChar char="○"/>
            </a:pPr>
            <a:r>
              <a:rPr lang="en"/>
              <a:t>Charge, Discharge, and Characterization</a:t>
            </a:r>
            <a:endParaRPr/>
          </a:p>
          <a:p>
            <a:pPr marL="457200" lvl="0" indent="-311150" algn="l" rtl="0">
              <a:spcBef>
                <a:spcPts val="0"/>
              </a:spcBef>
              <a:spcAft>
                <a:spcPts val="0"/>
              </a:spcAft>
              <a:buSzPts val="1300"/>
              <a:buChar char="●"/>
            </a:pPr>
            <a:r>
              <a:rPr lang="en"/>
              <a:t>CAN communication</a:t>
            </a:r>
            <a:endParaRPr/>
          </a:p>
          <a:p>
            <a:pPr marL="0" lvl="0" indent="0" algn="l" rtl="0">
              <a:spcBef>
                <a:spcPts val="1600"/>
              </a:spcBef>
              <a:spcAft>
                <a:spcPts val="0"/>
              </a:spcAft>
              <a:buNone/>
            </a:pPr>
            <a:endParaRPr/>
          </a:p>
          <a:p>
            <a:pPr marL="457200" lvl="0" indent="0" algn="l" rtl="0">
              <a:spcBef>
                <a:spcPts val="1600"/>
              </a:spcBef>
              <a:spcAft>
                <a:spcPts val="1600"/>
              </a:spcAft>
              <a:buNone/>
            </a:pPr>
            <a:endParaRPr/>
          </a:p>
        </p:txBody>
      </p:sp>
      <p:pic>
        <p:nvPicPr>
          <p:cNvPr id="149" name="Google Shape;149;p15"/>
          <p:cNvPicPr preferRelativeResize="0"/>
          <p:nvPr/>
        </p:nvPicPr>
        <p:blipFill>
          <a:blip r:embed="rId5">
            <a:alphaModFix/>
          </a:blip>
          <a:stretch>
            <a:fillRect/>
          </a:stretch>
        </p:blipFill>
        <p:spPr>
          <a:xfrm>
            <a:off x="4222050" y="1593725"/>
            <a:ext cx="4610100" cy="2876550"/>
          </a:xfrm>
          <a:prstGeom prst="rect">
            <a:avLst/>
          </a:prstGeom>
          <a:noFill/>
          <a:ln>
            <a:noFill/>
          </a:ln>
        </p:spPr>
      </p:pic>
      <p:pic>
        <p:nvPicPr>
          <p:cNvPr id="2" name="slide 3">
            <a:hlinkClick r:id="" action="ppaction://media"/>
            <a:extLst>
              <a:ext uri="{FF2B5EF4-FFF2-40B4-BE49-F238E27FC236}">
                <a16:creationId xmlns:a16="http://schemas.microsoft.com/office/drawing/2014/main" id="{75BE0664-7A69-48F8-B381-AC3D3DCA21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8800" y="4243668"/>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Requirements</a:t>
            </a:r>
            <a:endParaRPr/>
          </a:p>
        </p:txBody>
      </p:sp>
      <p:sp>
        <p:nvSpPr>
          <p:cNvPr id="155" name="Google Shape;155;p16"/>
          <p:cNvSpPr txBox="1">
            <a:spLocks noGrp="1"/>
          </p:cNvSpPr>
          <p:nvPr>
            <p:ph type="body" idx="1"/>
          </p:nvPr>
        </p:nvSpPr>
        <p:spPr>
          <a:xfrm>
            <a:off x="1297500" y="1567550"/>
            <a:ext cx="7038900" cy="32634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Functional</a:t>
            </a:r>
            <a:endParaRPr/>
          </a:p>
          <a:p>
            <a:pPr marL="914400" lvl="1" indent="-298450" algn="l" rtl="0">
              <a:spcBef>
                <a:spcPts val="0"/>
              </a:spcBef>
              <a:spcAft>
                <a:spcPts val="0"/>
              </a:spcAft>
              <a:buSzPts val="1100"/>
              <a:buChar char="○"/>
            </a:pPr>
            <a:r>
              <a:rPr lang="en"/>
              <a:t>Characterize 8 lithium-ion batteries safely </a:t>
            </a:r>
            <a:endParaRPr/>
          </a:p>
          <a:p>
            <a:pPr marL="914400" lvl="1" indent="-298450" algn="l" rtl="0">
              <a:spcBef>
                <a:spcPts val="0"/>
              </a:spcBef>
              <a:spcAft>
                <a:spcPts val="0"/>
              </a:spcAft>
              <a:buSzPts val="1100"/>
              <a:buChar char="○"/>
            </a:pPr>
            <a:r>
              <a:rPr lang="en"/>
              <a:t>Store the battery information and a way to analyze data in the future</a:t>
            </a:r>
            <a:endParaRPr/>
          </a:p>
          <a:p>
            <a:pPr marL="914400" lvl="1" indent="-298450" algn="l" rtl="0">
              <a:spcBef>
                <a:spcPts val="0"/>
              </a:spcBef>
              <a:spcAft>
                <a:spcPts val="0"/>
              </a:spcAft>
              <a:buSzPts val="1100"/>
              <a:buChar char="○"/>
            </a:pPr>
            <a:r>
              <a:rPr lang="en"/>
              <a:t>Safely operate unsupervised</a:t>
            </a:r>
            <a:endParaRPr/>
          </a:p>
          <a:p>
            <a:pPr marL="914400" lvl="1" indent="-298450" algn="l" rtl="0">
              <a:spcBef>
                <a:spcPts val="0"/>
              </a:spcBef>
              <a:spcAft>
                <a:spcPts val="0"/>
              </a:spcAft>
              <a:buSzPts val="1100"/>
              <a:buChar char="○"/>
            </a:pPr>
            <a:r>
              <a:rPr lang="en"/>
              <a:t>Be able to connect multiple characterizers</a:t>
            </a:r>
            <a:endParaRPr/>
          </a:p>
          <a:p>
            <a:pPr marL="457200" lvl="0" indent="-311150" algn="l" rtl="0">
              <a:spcBef>
                <a:spcPts val="0"/>
              </a:spcBef>
              <a:spcAft>
                <a:spcPts val="0"/>
              </a:spcAft>
              <a:buSzPts val="1300"/>
              <a:buChar char="●"/>
            </a:pPr>
            <a:r>
              <a:rPr lang="en"/>
              <a:t>Non-Functional</a:t>
            </a:r>
            <a:endParaRPr/>
          </a:p>
          <a:p>
            <a:pPr marL="914400" lvl="1" indent="-298450" algn="l" rtl="0">
              <a:spcBef>
                <a:spcPts val="0"/>
              </a:spcBef>
              <a:spcAft>
                <a:spcPts val="0"/>
              </a:spcAft>
              <a:buSzPts val="1100"/>
              <a:buChar char="○"/>
            </a:pPr>
            <a:r>
              <a:rPr lang="en"/>
              <a:t>Compute the capacity and internal resistance of each of the batteries</a:t>
            </a:r>
            <a:endParaRPr/>
          </a:p>
          <a:p>
            <a:pPr marL="914400" lvl="1" indent="-298450" algn="l" rtl="0">
              <a:spcBef>
                <a:spcPts val="0"/>
              </a:spcBef>
              <a:spcAft>
                <a:spcPts val="0"/>
              </a:spcAft>
              <a:buSzPts val="1100"/>
              <a:buChar char="○"/>
            </a:pPr>
            <a:r>
              <a:rPr lang="en"/>
              <a:t>Batteries should not operate outside of temperature specifications as listed in JEITA guidelines</a:t>
            </a:r>
            <a:endParaRPr/>
          </a:p>
          <a:p>
            <a:pPr marL="914400" lvl="1" indent="-298450" algn="l" rtl="0">
              <a:spcBef>
                <a:spcPts val="0"/>
              </a:spcBef>
              <a:spcAft>
                <a:spcPts val="0"/>
              </a:spcAft>
              <a:buSzPts val="1100"/>
              <a:buChar char="○"/>
            </a:pPr>
            <a:r>
              <a:rPr lang="en"/>
              <a:t>Must finish battery characterization in under 24 hours</a:t>
            </a:r>
            <a:endParaRPr/>
          </a:p>
          <a:p>
            <a:pPr marL="914400" lvl="1" indent="-298450" algn="l" rtl="0">
              <a:spcBef>
                <a:spcPts val="0"/>
              </a:spcBef>
              <a:spcAft>
                <a:spcPts val="0"/>
              </a:spcAft>
              <a:buSzPts val="1100"/>
              <a:buChar char="○"/>
            </a:pPr>
            <a:r>
              <a:rPr lang="en"/>
              <a:t>Require minimum user interaction </a:t>
            </a:r>
            <a:endParaRPr/>
          </a:p>
          <a:p>
            <a:pPr marL="457200" lvl="0" indent="-311150" algn="l" rtl="0">
              <a:spcBef>
                <a:spcPts val="0"/>
              </a:spcBef>
              <a:spcAft>
                <a:spcPts val="0"/>
              </a:spcAft>
              <a:buSzPts val="1300"/>
              <a:buChar char="●"/>
            </a:pPr>
            <a:r>
              <a:rPr lang="en"/>
              <a:t>Test Program</a:t>
            </a:r>
            <a:endParaRPr/>
          </a:p>
          <a:p>
            <a:pPr marL="914400" lvl="1" indent="-298450" algn="l" rtl="0">
              <a:spcBef>
                <a:spcPts val="0"/>
              </a:spcBef>
              <a:spcAft>
                <a:spcPts val="0"/>
              </a:spcAft>
              <a:buSzPts val="1100"/>
              <a:buChar char="○"/>
            </a:pPr>
            <a:r>
              <a:rPr lang="en"/>
              <a:t>Rated Capacity</a:t>
            </a:r>
            <a:endParaRPr/>
          </a:p>
          <a:p>
            <a:pPr marL="914400" lvl="1" indent="-298450" algn="l" rtl="0">
              <a:spcBef>
                <a:spcPts val="0"/>
              </a:spcBef>
              <a:spcAft>
                <a:spcPts val="0"/>
              </a:spcAft>
              <a:buSzPts val="1100"/>
              <a:buChar char="○"/>
            </a:pPr>
            <a:r>
              <a:rPr lang="en"/>
              <a:t>Internal Resistance</a:t>
            </a:r>
            <a:endParaRPr/>
          </a:p>
        </p:txBody>
      </p:sp>
      <p:pic>
        <p:nvPicPr>
          <p:cNvPr id="2" name="connorslide4">
            <a:hlinkClick r:id="" action="ppaction://media"/>
            <a:extLst>
              <a:ext uri="{FF2B5EF4-FFF2-40B4-BE49-F238E27FC236}">
                <a16:creationId xmlns:a16="http://schemas.microsoft.com/office/drawing/2014/main" id="{85D8A5FB-A88C-412D-9334-EBD05E60ED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9259" y="4075579"/>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1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7"/>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Technical Considerations</a:t>
            </a:r>
            <a:endParaRPr/>
          </a:p>
        </p:txBody>
      </p:sp>
      <p:sp>
        <p:nvSpPr>
          <p:cNvPr id="161" name="Google Shape;161;p17"/>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dirty="0"/>
              <a:t>Measurement Accuracy</a:t>
            </a:r>
            <a:endParaRPr dirty="0"/>
          </a:p>
          <a:p>
            <a:pPr marL="914400" lvl="1" indent="-298450" algn="l" rtl="0">
              <a:spcBef>
                <a:spcPts val="0"/>
              </a:spcBef>
              <a:spcAft>
                <a:spcPts val="0"/>
              </a:spcAft>
              <a:buSzPts val="1100"/>
              <a:buChar char="○"/>
            </a:pPr>
            <a:r>
              <a:rPr lang="en" dirty="0"/>
              <a:t>To have valid results, the voltage and current measurements will need to be accurate.</a:t>
            </a:r>
            <a:endParaRPr dirty="0"/>
          </a:p>
          <a:p>
            <a:pPr marL="914400" lvl="1" indent="-298450" algn="l" rtl="0">
              <a:spcBef>
                <a:spcPts val="0"/>
              </a:spcBef>
              <a:spcAft>
                <a:spcPts val="0"/>
              </a:spcAft>
              <a:buSzPts val="1100"/>
              <a:buChar char="○"/>
            </a:pPr>
            <a:r>
              <a:rPr lang="en" dirty="0"/>
              <a:t>Main driver of the requirement is the internal resistance measurement, requiring µV level measurement accuracy.</a:t>
            </a:r>
            <a:endParaRPr dirty="0"/>
          </a:p>
          <a:p>
            <a:pPr marL="457200" lvl="0" indent="-311150" algn="l" rtl="0">
              <a:spcBef>
                <a:spcPts val="0"/>
              </a:spcBef>
              <a:spcAft>
                <a:spcPts val="0"/>
              </a:spcAft>
              <a:buSzPts val="1300"/>
              <a:buChar char="●"/>
            </a:pPr>
            <a:r>
              <a:rPr lang="en" dirty="0"/>
              <a:t>Unsupervised Operation</a:t>
            </a:r>
            <a:endParaRPr dirty="0"/>
          </a:p>
          <a:p>
            <a:pPr marL="457200" lvl="0" indent="-311150" algn="l" rtl="0">
              <a:spcBef>
                <a:spcPts val="0"/>
              </a:spcBef>
              <a:spcAft>
                <a:spcPts val="0"/>
              </a:spcAft>
              <a:buSzPts val="1300"/>
              <a:buChar char="●"/>
            </a:pPr>
            <a:r>
              <a:rPr lang="en" dirty="0"/>
              <a:t>Thermal Management</a:t>
            </a:r>
            <a:endParaRPr dirty="0"/>
          </a:p>
          <a:p>
            <a:pPr marL="914400" lvl="1" indent="-298450" algn="l" rtl="0">
              <a:spcBef>
                <a:spcPts val="0"/>
              </a:spcBef>
              <a:spcAft>
                <a:spcPts val="0"/>
              </a:spcAft>
              <a:buSzPts val="1100"/>
              <a:buChar char="○"/>
            </a:pPr>
            <a:r>
              <a:rPr lang="en" dirty="0"/>
              <a:t>Full charge and discharge cycles will dissipate a lot of heat. This will need to be modeled so that proper heat sinking and cooling measures can be taken during design process. </a:t>
            </a:r>
            <a:endParaRPr dirty="0"/>
          </a:p>
          <a:p>
            <a:pPr marL="457200" lvl="0" indent="-311150" algn="l" rtl="0">
              <a:spcBef>
                <a:spcPts val="0"/>
              </a:spcBef>
              <a:spcAft>
                <a:spcPts val="0"/>
              </a:spcAft>
              <a:buSzPts val="1300"/>
              <a:buChar char="●"/>
            </a:pPr>
            <a:r>
              <a:rPr lang="en" dirty="0"/>
              <a:t>Bus Load</a:t>
            </a:r>
            <a:endParaRPr dirty="0"/>
          </a:p>
          <a:p>
            <a:pPr marL="914400" lvl="1" indent="-298450" algn="l" rtl="0">
              <a:spcBef>
                <a:spcPts val="0"/>
              </a:spcBef>
              <a:spcAft>
                <a:spcPts val="0"/>
              </a:spcAft>
              <a:buSzPts val="1100"/>
              <a:buChar char="○"/>
            </a:pPr>
            <a:r>
              <a:rPr lang="en" dirty="0"/>
              <a:t>Uses multiple buses, I</a:t>
            </a:r>
            <a:r>
              <a:rPr lang="en" baseline="30000" dirty="0"/>
              <a:t>2</a:t>
            </a:r>
            <a:r>
              <a:rPr lang="en" dirty="0"/>
              <a:t>C and CAN, and needs to balance the load of both buses</a:t>
            </a:r>
            <a:endParaRPr dirty="0"/>
          </a:p>
          <a:p>
            <a:pPr marL="457200" lvl="0" indent="0" algn="l" rtl="0">
              <a:spcBef>
                <a:spcPts val="1600"/>
              </a:spcBef>
              <a:spcAft>
                <a:spcPts val="1600"/>
              </a:spcAft>
              <a:buNone/>
            </a:pPr>
            <a:endParaRPr dirty="0"/>
          </a:p>
        </p:txBody>
      </p:sp>
      <p:pic>
        <p:nvPicPr>
          <p:cNvPr id="2" name="connorslide5">
            <a:hlinkClick r:id="" action="ppaction://media"/>
            <a:extLst>
              <a:ext uri="{FF2B5EF4-FFF2-40B4-BE49-F238E27FC236}">
                <a16:creationId xmlns:a16="http://schemas.microsoft.com/office/drawing/2014/main" id="{F43CFC2B-707F-4C79-BAFC-8F19D27BD5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6153" y="417395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8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8"/>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Market Survey</a:t>
            </a:r>
            <a:endParaRPr/>
          </a:p>
        </p:txBody>
      </p:sp>
      <p:sp>
        <p:nvSpPr>
          <p:cNvPr id="167" name="Google Shape;167;p18"/>
          <p:cNvSpPr txBox="1">
            <a:spLocks noGrp="1"/>
          </p:cNvSpPr>
          <p:nvPr>
            <p:ph type="body" idx="1"/>
          </p:nvPr>
        </p:nvSpPr>
        <p:spPr>
          <a:xfrm>
            <a:off x="1360925" y="1560500"/>
            <a:ext cx="7038900" cy="29112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The current system that solar car owns can only test 2 batteries at a time</a:t>
            </a:r>
            <a:endParaRPr/>
          </a:p>
          <a:p>
            <a:pPr marL="914400" lvl="1" indent="-298450" algn="l" rtl="0">
              <a:spcBef>
                <a:spcPts val="0"/>
              </a:spcBef>
              <a:spcAft>
                <a:spcPts val="0"/>
              </a:spcAft>
              <a:buSzPts val="1100"/>
              <a:buChar char="○"/>
            </a:pPr>
            <a:r>
              <a:rPr lang="en"/>
              <a:t>This system will be able to test up to 8 batteries</a:t>
            </a:r>
            <a:endParaRPr/>
          </a:p>
          <a:p>
            <a:pPr marL="914400" lvl="1" indent="-298450" algn="l" rtl="0">
              <a:spcBef>
                <a:spcPts val="0"/>
              </a:spcBef>
              <a:spcAft>
                <a:spcPts val="0"/>
              </a:spcAft>
              <a:buSzPts val="1100"/>
              <a:buChar char="○"/>
            </a:pPr>
            <a:r>
              <a:rPr lang="en"/>
              <a:t>Will be able to string multiple modules together to test more batteries at once</a:t>
            </a:r>
            <a:endParaRPr/>
          </a:p>
          <a:p>
            <a:pPr marL="457200" lvl="0" indent="-311150" algn="l" rtl="0">
              <a:spcBef>
                <a:spcPts val="0"/>
              </a:spcBef>
              <a:spcAft>
                <a:spcPts val="0"/>
              </a:spcAft>
              <a:buSzPts val="1300"/>
              <a:buChar char="●"/>
            </a:pPr>
            <a:r>
              <a:rPr lang="en"/>
              <a:t>Custom database  </a:t>
            </a:r>
            <a:endParaRPr/>
          </a:p>
          <a:p>
            <a:pPr marL="457200" lvl="0" indent="-311150" algn="l" rtl="0">
              <a:spcBef>
                <a:spcPts val="0"/>
              </a:spcBef>
              <a:spcAft>
                <a:spcPts val="0"/>
              </a:spcAft>
              <a:buSzPts val="1300"/>
              <a:buChar char="●"/>
            </a:pPr>
            <a:r>
              <a:rPr lang="en"/>
              <a:t>Few off the shelf solutions </a:t>
            </a:r>
            <a:endParaRPr/>
          </a:p>
        </p:txBody>
      </p:sp>
      <p:pic>
        <p:nvPicPr>
          <p:cNvPr id="2" name="slide6">
            <a:hlinkClick r:id="" action="ppaction://media"/>
            <a:extLst>
              <a:ext uri="{FF2B5EF4-FFF2-40B4-BE49-F238E27FC236}">
                <a16:creationId xmlns:a16="http://schemas.microsoft.com/office/drawing/2014/main" id="{4D0B6ACA-8FFF-413A-BA89-0A8CD314E2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4277" y="4263838"/>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00"/>
    </mc:Choice>
    <mc:Fallback>
      <p:transition spd="slow" advTm="1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5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9"/>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Potential Risks &amp; Mitigation</a:t>
            </a:r>
            <a:endParaRPr/>
          </a:p>
        </p:txBody>
      </p:sp>
      <p:sp>
        <p:nvSpPr>
          <p:cNvPr id="173" name="Google Shape;173;p19"/>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Lithium ion batteries are very sensitive to temperature and can be prone to thermal events ( ie exploding).</a:t>
            </a:r>
            <a:endParaRPr/>
          </a:p>
          <a:p>
            <a:pPr marL="457200" lvl="0" indent="-311150" algn="l" rtl="0">
              <a:spcBef>
                <a:spcPts val="0"/>
              </a:spcBef>
              <a:spcAft>
                <a:spcPts val="0"/>
              </a:spcAft>
              <a:buSzPts val="1300"/>
              <a:buChar char="●"/>
            </a:pPr>
            <a:r>
              <a:rPr lang="en"/>
              <a:t>To limit potential thermal events both hardware and software measures are being used</a:t>
            </a:r>
            <a:endParaRPr/>
          </a:p>
          <a:p>
            <a:pPr marL="457200" lvl="0" indent="-311150" algn="l" rtl="0">
              <a:spcBef>
                <a:spcPts val="0"/>
              </a:spcBef>
              <a:spcAft>
                <a:spcPts val="0"/>
              </a:spcAft>
              <a:buSzPts val="1300"/>
              <a:buChar char="●"/>
            </a:pPr>
            <a:r>
              <a:rPr lang="en"/>
              <a:t>The charging circuit follows JEITA standards and has a thermal shutdown if battery temperature exceeds 60 degrees celsius.</a:t>
            </a:r>
            <a:endParaRPr/>
          </a:p>
          <a:p>
            <a:pPr marL="457200" lvl="0" indent="-311150" algn="l" rtl="0">
              <a:spcBef>
                <a:spcPts val="0"/>
              </a:spcBef>
              <a:spcAft>
                <a:spcPts val="0"/>
              </a:spcAft>
              <a:buSzPts val="1300"/>
              <a:buChar char="●"/>
            </a:pPr>
            <a:r>
              <a:rPr lang="en"/>
              <a:t>There is short circuit protection and fusing if a battery is put in backwards or if a large current draw occurs.</a:t>
            </a:r>
            <a:endParaRPr/>
          </a:p>
          <a:p>
            <a:pPr marL="457200" lvl="0" indent="-311150" algn="l" rtl="0">
              <a:spcBef>
                <a:spcPts val="0"/>
              </a:spcBef>
              <a:spcAft>
                <a:spcPts val="0"/>
              </a:spcAft>
              <a:buSzPts val="1300"/>
              <a:buChar char="●"/>
            </a:pPr>
            <a:r>
              <a:rPr lang="en"/>
              <a:t>Finally, we have extra temperature measurement circuitry and software shut offs in place.</a:t>
            </a:r>
            <a:endParaRPr/>
          </a:p>
          <a:p>
            <a:pPr marL="457200" lvl="0" indent="-311150" algn="l" rtl="0">
              <a:spcBef>
                <a:spcPts val="0"/>
              </a:spcBef>
              <a:spcAft>
                <a:spcPts val="0"/>
              </a:spcAft>
              <a:buSzPts val="1300"/>
              <a:buChar char="●"/>
            </a:pPr>
            <a:r>
              <a:rPr lang="en"/>
              <a:t>During testing we will have appropriate equipment including fire extinguishers and buckets of sand available in case of any problems.</a:t>
            </a:r>
            <a:endParaRPr/>
          </a:p>
        </p:txBody>
      </p:sp>
      <p:pic>
        <p:nvPicPr>
          <p:cNvPr id="2" name="slide7">
            <a:hlinkClick r:id="" action="ppaction://media"/>
            <a:extLst>
              <a:ext uri="{FF2B5EF4-FFF2-40B4-BE49-F238E27FC236}">
                <a16:creationId xmlns:a16="http://schemas.microsoft.com/office/drawing/2014/main" id="{A7CF036B-4330-4DE8-8351-358CEC07EC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6323" y="409575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2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0"/>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Cost Estimate</a:t>
            </a:r>
            <a:endParaRPr/>
          </a:p>
        </p:txBody>
      </p:sp>
      <p:sp>
        <p:nvSpPr>
          <p:cNvPr id="179" name="Google Shape;179;p20"/>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Potential Costs</a:t>
            </a:r>
            <a:endParaRPr/>
          </a:p>
          <a:p>
            <a:pPr marL="457200" lvl="0" indent="-311150" algn="l" rtl="0">
              <a:spcBef>
                <a:spcPts val="1600"/>
              </a:spcBef>
              <a:spcAft>
                <a:spcPts val="0"/>
              </a:spcAft>
              <a:buSzPts val="1300"/>
              <a:buChar char="●"/>
            </a:pPr>
            <a:r>
              <a:rPr lang="en"/>
              <a:t>Raspberry PI &amp; Screen -$100</a:t>
            </a:r>
            <a:endParaRPr/>
          </a:p>
          <a:p>
            <a:pPr marL="457200" lvl="0" indent="-311150" algn="l" rtl="0">
              <a:spcBef>
                <a:spcPts val="0"/>
              </a:spcBef>
              <a:spcAft>
                <a:spcPts val="0"/>
              </a:spcAft>
              <a:buSzPts val="1300"/>
              <a:buChar char="●"/>
            </a:pPr>
            <a:r>
              <a:rPr lang="en"/>
              <a:t>Parts - $180 </a:t>
            </a:r>
            <a:endParaRPr/>
          </a:p>
          <a:p>
            <a:pPr marL="457200" lvl="0" indent="-311150" algn="l" rtl="0">
              <a:spcBef>
                <a:spcPts val="0"/>
              </a:spcBef>
              <a:spcAft>
                <a:spcPts val="0"/>
              </a:spcAft>
              <a:buSzPts val="1300"/>
              <a:buChar char="●"/>
            </a:pPr>
            <a:r>
              <a:rPr lang="en"/>
              <a:t>PCB - $50</a:t>
            </a:r>
            <a:endParaRPr/>
          </a:p>
          <a:p>
            <a:pPr marL="457200" lvl="0" indent="-311150" algn="l" rtl="0">
              <a:spcBef>
                <a:spcPts val="0"/>
              </a:spcBef>
              <a:spcAft>
                <a:spcPts val="0"/>
              </a:spcAft>
              <a:buSzPts val="1300"/>
              <a:buChar char="●"/>
            </a:pPr>
            <a:r>
              <a:rPr lang="en" b="1"/>
              <a:t>Total </a:t>
            </a:r>
            <a:r>
              <a:rPr lang="en"/>
              <a:t>~$350</a:t>
            </a:r>
            <a:endParaRPr/>
          </a:p>
          <a:p>
            <a:pPr marL="45720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2" name="slide 8">
            <a:hlinkClick r:id="" action="ppaction://media"/>
            <a:extLst>
              <a:ext uri="{FF2B5EF4-FFF2-40B4-BE49-F238E27FC236}">
                <a16:creationId xmlns:a16="http://schemas.microsoft.com/office/drawing/2014/main" id="{F4284063-950C-4728-8C40-D3A42CDBC1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7900" y="4112041"/>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1"/>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Project Milestones</a:t>
            </a:r>
            <a:endParaRPr/>
          </a:p>
        </p:txBody>
      </p:sp>
      <p:sp>
        <p:nvSpPr>
          <p:cNvPr id="185" name="Google Shape;185;p21"/>
          <p:cNvSpPr txBox="1">
            <a:spLocks noGrp="1"/>
          </p:cNvSpPr>
          <p:nvPr>
            <p:ph type="body" idx="1"/>
          </p:nvPr>
        </p:nvSpPr>
        <p:spPr>
          <a:xfrm>
            <a:off x="1297500" y="1307850"/>
            <a:ext cx="7038900" cy="376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Hardware:</a:t>
            </a:r>
            <a:endParaRPr/>
          </a:p>
          <a:p>
            <a:pPr marL="457200" lvl="0" indent="-311150" algn="l" rtl="0">
              <a:spcBef>
                <a:spcPts val="1600"/>
              </a:spcBef>
              <a:spcAft>
                <a:spcPts val="0"/>
              </a:spcAft>
              <a:buSzPts val="1300"/>
              <a:buChar char="●"/>
            </a:pPr>
            <a:r>
              <a:rPr lang="en"/>
              <a:t>Complete design of following circuits:</a:t>
            </a:r>
            <a:endParaRPr/>
          </a:p>
          <a:p>
            <a:pPr marL="914400" lvl="1" indent="-298450" algn="l" rtl="0">
              <a:spcBef>
                <a:spcPts val="0"/>
              </a:spcBef>
              <a:spcAft>
                <a:spcPts val="0"/>
              </a:spcAft>
              <a:buSzPts val="1100"/>
              <a:buChar char="○"/>
            </a:pPr>
            <a:r>
              <a:rPr lang="en" sz="1300"/>
              <a:t>Charging</a:t>
            </a:r>
            <a:endParaRPr sz="1300"/>
          </a:p>
          <a:p>
            <a:pPr marL="914400" lvl="1" indent="-311150" algn="l" rtl="0">
              <a:spcBef>
                <a:spcPts val="0"/>
              </a:spcBef>
              <a:spcAft>
                <a:spcPts val="0"/>
              </a:spcAft>
              <a:buSzPts val="1300"/>
              <a:buChar char="○"/>
            </a:pPr>
            <a:r>
              <a:rPr lang="en" sz="1300"/>
              <a:t>Load</a:t>
            </a:r>
            <a:endParaRPr sz="1300"/>
          </a:p>
          <a:p>
            <a:pPr marL="914400" lvl="1" indent="-311150" algn="l" rtl="0">
              <a:spcBef>
                <a:spcPts val="0"/>
              </a:spcBef>
              <a:spcAft>
                <a:spcPts val="0"/>
              </a:spcAft>
              <a:buSzPts val="1300"/>
              <a:buChar char="○"/>
            </a:pPr>
            <a:r>
              <a:rPr lang="en" sz="1300"/>
              <a:t>Measurement</a:t>
            </a:r>
            <a:endParaRPr sz="1300"/>
          </a:p>
          <a:p>
            <a:pPr marL="914400" lvl="1" indent="-311150" algn="l" rtl="0">
              <a:spcBef>
                <a:spcPts val="0"/>
              </a:spcBef>
              <a:spcAft>
                <a:spcPts val="0"/>
              </a:spcAft>
              <a:buSzPts val="1300"/>
              <a:buChar char="○"/>
            </a:pPr>
            <a:r>
              <a:rPr lang="en" sz="1300"/>
              <a:t>Microcontroller</a:t>
            </a:r>
            <a:endParaRPr sz="1300"/>
          </a:p>
          <a:p>
            <a:pPr marL="457200" lvl="0" indent="-311150" algn="l" rtl="0">
              <a:spcBef>
                <a:spcPts val="0"/>
              </a:spcBef>
              <a:spcAft>
                <a:spcPts val="0"/>
              </a:spcAft>
              <a:buSzPts val="1300"/>
              <a:buChar char="●"/>
            </a:pPr>
            <a:r>
              <a:rPr lang="en"/>
              <a:t>Model Overall Thermal Dissipation Requirements</a:t>
            </a:r>
            <a:endParaRPr/>
          </a:p>
          <a:p>
            <a:pPr marL="457200" lvl="0" indent="-311150" algn="l" rtl="0">
              <a:spcBef>
                <a:spcPts val="0"/>
              </a:spcBef>
              <a:spcAft>
                <a:spcPts val="0"/>
              </a:spcAft>
              <a:buSzPts val="1300"/>
              <a:buChar char="●"/>
            </a:pPr>
            <a:r>
              <a:rPr lang="en"/>
              <a:t>PCB Layout</a:t>
            </a:r>
            <a:endParaRPr/>
          </a:p>
          <a:p>
            <a:pPr marL="0" lvl="0" indent="0" algn="l" rtl="0">
              <a:spcBef>
                <a:spcPts val="1600"/>
              </a:spcBef>
              <a:spcAft>
                <a:spcPts val="0"/>
              </a:spcAft>
              <a:buNone/>
            </a:pPr>
            <a:r>
              <a:rPr lang="en"/>
              <a:t>Software:</a:t>
            </a:r>
            <a:endParaRPr/>
          </a:p>
          <a:p>
            <a:pPr marL="457200" lvl="0" indent="-311150" algn="l" rtl="0">
              <a:spcBef>
                <a:spcPts val="1600"/>
              </a:spcBef>
              <a:spcAft>
                <a:spcPts val="0"/>
              </a:spcAft>
              <a:buSzPts val="1300"/>
              <a:buChar char="●"/>
            </a:pPr>
            <a:r>
              <a:rPr lang="en"/>
              <a:t>Flask app setup and running</a:t>
            </a:r>
            <a:endParaRPr/>
          </a:p>
          <a:p>
            <a:pPr marL="914400" lvl="1" indent="-298450" algn="l" rtl="0">
              <a:spcBef>
                <a:spcPts val="0"/>
              </a:spcBef>
              <a:spcAft>
                <a:spcPts val="0"/>
              </a:spcAft>
              <a:buSzPts val="1100"/>
              <a:buChar char="○"/>
            </a:pPr>
            <a:r>
              <a:rPr lang="en"/>
              <a:t>Including database</a:t>
            </a:r>
            <a:endParaRPr/>
          </a:p>
          <a:p>
            <a:pPr marL="914400" lvl="1" indent="-298450" algn="l" rtl="0">
              <a:spcBef>
                <a:spcPts val="0"/>
              </a:spcBef>
              <a:spcAft>
                <a:spcPts val="0"/>
              </a:spcAft>
              <a:buSzPts val="1100"/>
              <a:buChar char="○"/>
            </a:pPr>
            <a:r>
              <a:rPr lang="en"/>
              <a:t>HTML and CSS for frontend</a:t>
            </a:r>
            <a:endParaRPr/>
          </a:p>
          <a:p>
            <a:pPr marL="457200" lvl="0" indent="-311150" algn="l" rtl="0">
              <a:spcBef>
                <a:spcPts val="0"/>
              </a:spcBef>
              <a:spcAft>
                <a:spcPts val="0"/>
              </a:spcAft>
              <a:buSzPts val="1300"/>
              <a:buChar char="●"/>
            </a:pPr>
            <a:r>
              <a:rPr lang="en"/>
              <a:t>Microcontroller communicating with ICs and app</a:t>
            </a:r>
            <a:endParaRPr/>
          </a:p>
        </p:txBody>
      </p:sp>
      <p:pic>
        <p:nvPicPr>
          <p:cNvPr id="2" name="Slide9">
            <a:hlinkClick r:id="" action="ppaction://media"/>
            <a:extLst>
              <a:ext uri="{FF2B5EF4-FFF2-40B4-BE49-F238E27FC236}">
                <a16:creationId xmlns:a16="http://schemas.microsoft.com/office/drawing/2014/main" id="{89396B4E-55F3-4130-9BA7-181C66D781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2800" y="4243667"/>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00"/>
    </mc:Choice>
    <mc:Fallback>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8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TotalTime>
  <Words>3051</Words>
  <Application>Microsoft Office PowerPoint</Application>
  <PresentationFormat>On-screen Show (16:9)</PresentationFormat>
  <Paragraphs>199</Paragraphs>
  <Slides>18</Slides>
  <Notes>18</Notes>
  <HiddenSlides>0</HiddenSlides>
  <MMClips>18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Lato</vt:lpstr>
      <vt:lpstr>Montserrat</vt:lpstr>
      <vt:lpstr>Focus</vt:lpstr>
      <vt:lpstr> Automated Battery Characterization</vt:lpstr>
      <vt:lpstr>Problem Statement</vt:lpstr>
      <vt:lpstr>Conceptual Sketch</vt:lpstr>
      <vt:lpstr>Requirements</vt:lpstr>
      <vt:lpstr>Technical Considerations</vt:lpstr>
      <vt:lpstr>Market Survey</vt:lpstr>
      <vt:lpstr>Potential Risks &amp; Mitigation</vt:lpstr>
      <vt:lpstr>Cost Estimate</vt:lpstr>
      <vt:lpstr>Project Milestones</vt:lpstr>
      <vt:lpstr>Web App</vt:lpstr>
      <vt:lpstr>Hardware-summary</vt:lpstr>
      <vt:lpstr>Hardware - microcontroller</vt:lpstr>
      <vt:lpstr>Hardware- charge circuit</vt:lpstr>
      <vt:lpstr>Hardware - Constant Current Load </vt:lpstr>
      <vt:lpstr>Hardware - Constant Current Load Stability</vt:lpstr>
      <vt:lpstr>Current Status</vt:lpstr>
      <vt:lpstr>Task Responsibility</vt:lpstr>
      <vt:lpstr>Hardware/Software-future plans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Automated Battery Characterization</dc:title>
  <cp:lastModifiedBy>Kalkhoff, Bryan S</cp:lastModifiedBy>
  <cp:revision>5</cp:revision>
  <dcterms:modified xsi:type="dcterms:W3CDTF">2020-04-25T18:18:52Z</dcterms:modified>
</cp:coreProperties>
</file>